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8" r:id="rId2"/>
    <p:sldId id="279" r:id="rId3"/>
    <p:sldId id="264" r:id="rId4"/>
    <p:sldId id="283" r:id="rId5"/>
    <p:sldId id="258" r:id="rId6"/>
    <p:sldId id="265" r:id="rId7"/>
    <p:sldId id="268" r:id="rId8"/>
    <p:sldId id="284" r:id="rId9"/>
    <p:sldId id="263" r:id="rId10"/>
    <p:sldId id="281" r:id="rId11"/>
    <p:sldId id="28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9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333FF4-B1E3-4785-A82A-CE8B5346D1B8}" v="1" dt="2026-08-12T16:21:43.136"/>
    <p1510:client id="{D73F0DC6-089E-4143-AE0F-CCF665CAEF08}" v="10" dt="2026-08-11T17:13:28.0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644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อารียา บุญเพิ่ม" userId="9125e8368ac8a669" providerId="LiveId" clId="{203DDAB2-6E7B-4B43-93D1-E1DB30B48605}"/>
    <pc:docChg chg="undo redo custSel addSld delSld modSld">
      <pc:chgData name="อารียา บุญเพิ่ม" userId="9125e8368ac8a669" providerId="LiveId" clId="{203DDAB2-6E7B-4B43-93D1-E1DB30B48605}" dt="2026-08-12T16:42:11.503" v="182" actId="20577"/>
      <pc:docMkLst>
        <pc:docMk/>
      </pc:docMkLst>
      <pc:sldChg chg="modSp mod">
        <pc:chgData name="อารียา บุญเพิ่ม" userId="9125e8368ac8a669" providerId="LiveId" clId="{203DDAB2-6E7B-4B43-93D1-E1DB30B48605}" dt="2026-08-12T16:32:52.223" v="125" actId="14100"/>
        <pc:sldMkLst>
          <pc:docMk/>
          <pc:sldMk cId="0" sldId="263"/>
        </pc:sldMkLst>
        <pc:picChg chg="mod">
          <ac:chgData name="อารียา บุญเพิ่ม" userId="9125e8368ac8a669" providerId="LiveId" clId="{203DDAB2-6E7B-4B43-93D1-E1DB30B48605}" dt="2026-08-12T16:32:52.223" v="125" actId="14100"/>
          <ac:picMkLst>
            <pc:docMk/>
            <pc:sldMk cId="0" sldId="263"/>
            <ac:picMk id="2" creationId="{00000000-0000-0000-0000-000000000000}"/>
          </ac:picMkLst>
        </pc:picChg>
      </pc:sldChg>
      <pc:sldChg chg="modSp mod">
        <pc:chgData name="อารียา บุญเพิ่ม" userId="9125e8368ac8a669" providerId="LiveId" clId="{203DDAB2-6E7B-4B43-93D1-E1DB30B48605}" dt="2026-08-12T15:59:26.018" v="28" actId="14100"/>
        <pc:sldMkLst>
          <pc:docMk/>
          <pc:sldMk cId="505990217" sldId="265"/>
        </pc:sldMkLst>
        <pc:graphicFrameChg chg="mod modGraphic">
          <ac:chgData name="อารียา บุญเพิ่ม" userId="9125e8368ac8a669" providerId="LiveId" clId="{203DDAB2-6E7B-4B43-93D1-E1DB30B48605}" dt="2026-08-12T15:59:26.018" v="28" actId="14100"/>
          <ac:graphicFrameMkLst>
            <pc:docMk/>
            <pc:sldMk cId="505990217" sldId="265"/>
            <ac:graphicFrameMk id="3" creationId="{0D7A7955-C013-CEF4-C26D-D71A8F1E8283}"/>
          </ac:graphicFrameMkLst>
        </pc:graphicFrameChg>
      </pc:sldChg>
      <pc:sldChg chg="addSp delSp modSp mod">
        <pc:chgData name="อารียา บุญเพิ่ม" userId="9125e8368ac8a669" providerId="LiveId" clId="{203DDAB2-6E7B-4B43-93D1-E1DB30B48605}" dt="2026-08-12T16:19:43.363" v="48" actId="14100"/>
        <pc:sldMkLst>
          <pc:docMk/>
          <pc:sldMk cId="4217277889" sldId="268"/>
        </pc:sldMkLst>
        <pc:spChg chg="add mod">
          <ac:chgData name="อารียา บุญเพิ่ม" userId="9125e8368ac8a669" providerId="LiveId" clId="{203DDAB2-6E7B-4B43-93D1-E1DB30B48605}" dt="2026-08-12T16:17:38.556" v="43" actId="403"/>
          <ac:spMkLst>
            <pc:docMk/>
            <pc:sldMk cId="4217277889" sldId="268"/>
            <ac:spMk id="8" creationId="{B5C20396-7DAC-BD3C-B55E-13E9A6298E13}"/>
          </ac:spMkLst>
        </pc:spChg>
        <pc:spChg chg="add">
          <ac:chgData name="อารียา บุญเพิ่ม" userId="9125e8368ac8a669" providerId="LiveId" clId="{203DDAB2-6E7B-4B43-93D1-E1DB30B48605}" dt="2026-08-12T16:16:41.938" v="39" actId="11529"/>
          <ac:spMkLst>
            <pc:docMk/>
            <pc:sldMk cId="4217277889" sldId="268"/>
            <ac:spMk id="9" creationId="{ACAADFB0-FE11-EF35-9E75-302D5DA0CD34}"/>
          </ac:spMkLst>
        </pc:spChg>
        <pc:spChg chg="add del">
          <ac:chgData name="อารียา บุญเพิ่ม" userId="9125e8368ac8a669" providerId="LiveId" clId="{203DDAB2-6E7B-4B43-93D1-E1DB30B48605}" dt="2026-08-12T16:19:25.124" v="45" actId="11529"/>
          <ac:spMkLst>
            <pc:docMk/>
            <pc:sldMk cId="4217277889" sldId="268"/>
            <ac:spMk id="11" creationId="{773606A4-6665-E58F-9788-05788C706C55}"/>
          </ac:spMkLst>
        </pc:spChg>
        <pc:spChg chg="add mod">
          <ac:chgData name="อารียา บุญเพิ่ม" userId="9125e8368ac8a669" providerId="LiveId" clId="{203DDAB2-6E7B-4B43-93D1-E1DB30B48605}" dt="2026-08-12T16:19:43.363" v="48" actId="14100"/>
          <ac:spMkLst>
            <pc:docMk/>
            <pc:sldMk cId="4217277889" sldId="268"/>
            <ac:spMk id="12" creationId="{42C97B0D-B497-DEC2-4994-198F8BE58629}"/>
          </ac:spMkLst>
        </pc:spChg>
        <pc:picChg chg="mod">
          <ac:chgData name="อารียา บุญเพิ่ม" userId="9125e8368ac8a669" providerId="LiveId" clId="{203DDAB2-6E7B-4B43-93D1-E1DB30B48605}" dt="2026-08-12T16:08:49.239" v="33" actId="14100"/>
          <ac:picMkLst>
            <pc:docMk/>
            <pc:sldMk cId="4217277889" sldId="268"/>
            <ac:picMk id="4" creationId="{1B79E4F8-1547-3FC7-1164-D9B3048AA77B}"/>
          </ac:picMkLst>
        </pc:picChg>
        <pc:picChg chg="add">
          <ac:chgData name="อารียา บุญเพิ่ม" userId="9125e8368ac8a669" providerId="LiveId" clId="{203DDAB2-6E7B-4B43-93D1-E1DB30B48605}" dt="2026-08-12T16:14:41.674" v="34" actId="22"/>
          <ac:picMkLst>
            <pc:docMk/>
            <pc:sldMk cId="4217277889" sldId="268"/>
            <ac:picMk id="5" creationId="{60647F39-0295-50A7-6D8E-74417DE81F04}"/>
          </ac:picMkLst>
        </pc:picChg>
      </pc:sldChg>
      <pc:sldChg chg="modSp del mod">
        <pc:chgData name="อารียา บุญเพิ่ม" userId="9125e8368ac8a669" providerId="LiveId" clId="{203DDAB2-6E7B-4B43-93D1-E1DB30B48605}" dt="2026-08-12T16:20:53.364" v="49" actId="2696"/>
        <pc:sldMkLst>
          <pc:docMk/>
          <pc:sldMk cId="3185878209" sldId="270"/>
        </pc:sldMkLst>
        <pc:spChg chg="mod">
          <ac:chgData name="อารียา บุญเพิ่ม" userId="9125e8368ac8a669" providerId="LiveId" clId="{203DDAB2-6E7B-4B43-93D1-E1DB30B48605}" dt="2026-08-12T16:08:32.993" v="32" actId="1076"/>
          <ac:spMkLst>
            <pc:docMk/>
            <pc:sldMk cId="3185878209" sldId="270"/>
            <ac:spMk id="4" creationId="{A3E69965-732D-0942-AB8D-2380B4FC0A32}"/>
          </ac:spMkLst>
        </pc:spChg>
      </pc:sldChg>
      <pc:sldChg chg="addSp delSp modSp mod">
        <pc:chgData name="อารียา บุญเพิ่ม" userId="9125e8368ac8a669" providerId="LiveId" clId="{203DDAB2-6E7B-4B43-93D1-E1DB30B48605}" dt="2026-08-12T16:40:03.845" v="158" actId="1440"/>
        <pc:sldMkLst>
          <pc:docMk/>
          <pc:sldMk cId="0" sldId="278"/>
        </pc:sldMkLst>
        <pc:picChg chg="mod">
          <ac:chgData name="อารียา บุญเพิ่ม" userId="9125e8368ac8a669" providerId="LiveId" clId="{203DDAB2-6E7B-4B43-93D1-E1DB30B48605}" dt="2026-08-12T16:38:35.111" v="150" actId="1440"/>
          <ac:picMkLst>
            <pc:docMk/>
            <pc:sldMk cId="0" sldId="278"/>
            <ac:picMk id="2" creationId="{00000000-0000-0000-0000-000000000000}"/>
          </ac:picMkLst>
        </pc:picChg>
        <pc:picChg chg="add del mod">
          <ac:chgData name="อารียา บุญเพิ่ม" userId="9125e8368ac8a669" providerId="LiveId" clId="{203DDAB2-6E7B-4B43-93D1-E1DB30B48605}" dt="2026-08-12T16:29:49.967" v="96" actId="22"/>
          <ac:picMkLst>
            <pc:docMk/>
            <pc:sldMk cId="0" sldId="278"/>
            <ac:picMk id="3" creationId="{BE403103-1882-D880-5613-8E6BC98D05C8}"/>
          </ac:picMkLst>
        </pc:picChg>
        <pc:picChg chg="add del mod">
          <ac:chgData name="อารียา บุญเพิ่ม" userId="9125e8368ac8a669" providerId="LiveId" clId="{203DDAB2-6E7B-4B43-93D1-E1DB30B48605}" dt="2026-08-12T16:34:12.528" v="137" actId="21"/>
          <ac:picMkLst>
            <pc:docMk/>
            <pc:sldMk cId="0" sldId="278"/>
            <ac:picMk id="5" creationId="{749667FD-E934-6801-623C-6910BD2FABA1}"/>
          </ac:picMkLst>
        </pc:picChg>
        <pc:picChg chg="add mod">
          <ac:chgData name="อารียา บุญเพิ่ม" userId="9125e8368ac8a669" providerId="LiveId" clId="{203DDAB2-6E7B-4B43-93D1-E1DB30B48605}" dt="2026-08-12T16:40:03.845" v="158" actId="1440"/>
          <ac:picMkLst>
            <pc:docMk/>
            <pc:sldMk cId="0" sldId="278"/>
            <ac:picMk id="6" creationId="{53EC16AC-9967-E85F-448A-A0F7FE94D04E}"/>
          </ac:picMkLst>
        </pc:picChg>
        <pc:picChg chg="add mod">
          <ac:chgData name="อารียา บุญเพิ่ม" userId="9125e8368ac8a669" providerId="LiveId" clId="{203DDAB2-6E7B-4B43-93D1-E1DB30B48605}" dt="2026-08-12T16:39:19.046" v="156" actId="1440"/>
          <ac:picMkLst>
            <pc:docMk/>
            <pc:sldMk cId="0" sldId="278"/>
            <ac:picMk id="7" creationId="{AF1335AE-1F2E-EC72-01AF-57A8C260E40F}"/>
          </ac:picMkLst>
        </pc:picChg>
      </pc:sldChg>
      <pc:sldChg chg="addSp delSp modSp mod">
        <pc:chgData name="อารียา บุญเพิ่ม" userId="9125e8368ac8a669" providerId="LiveId" clId="{203DDAB2-6E7B-4B43-93D1-E1DB30B48605}" dt="2026-08-12T16:24:25.440" v="60" actId="22"/>
        <pc:sldMkLst>
          <pc:docMk/>
          <pc:sldMk cId="0" sldId="281"/>
        </pc:sldMkLst>
        <pc:picChg chg="mod">
          <ac:chgData name="อารียา บุญเพิ่ม" userId="9125e8368ac8a669" providerId="LiveId" clId="{203DDAB2-6E7B-4B43-93D1-E1DB30B48605}" dt="2026-08-12T15:34:03.124" v="9" actId="14100"/>
          <ac:picMkLst>
            <pc:docMk/>
            <pc:sldMk cId="0" sldId="281"/>
            <ac:picMk id="2" creationId="{00000000-0000-0000-0000-000000000000}"/>
          </ac:picMkLst>
        </pc:picChg>
        <pc:picChg chg="add del mod">
          <ac:chgData name="อารียา บุญเพิ่ม" userId="9125e8368ac8a669" providerId="LiveId" clId="{203DDAB2-6E7B-4B43-93D1-E1DB30B48605}" dt="2026-08-12T16:21:38.220" v="55" actId="22"/>
          <ac:picMkLst>
            <pc:docMk/>
            <pc:sldMk cId="0" sldId="281"/>
            <ac:picMk id="5" creationId="{68833539-61D5-CAD0-48E6-A060EA0EB23E}"/>
          </ac:picMkLst>
        </pc:picChg>
        <pc:picChg chg="add del">
          <ac:chgData name="อารียา บุญเพิ่ม" userId="9125e8368ac8a669" providerId="LiveId" clId="{203DDAB2-6E7B-4B43-93D1-E1DB30B48605}" dt="2026-08-12T16:24:25.440" v="60" actId="22"/>
          <ac:picMkLst>
            <pc:docMk/>
            <pc:sldMk cId="0" sldId="281"/>
            <ac:picMk id="7" creationId="{1F20B7FF-C063-BC25-3C2C-02A21144F5E5}"/>
          </ac:picMkLst>
        </pc:picChg>
      </pc:sldChg>
      <pc:sldChg chg="addSp delSp add del mod">
        <pc:chgData name="อารียา บุญเพิ่ม" userId="9125e8368ac8a669" providerId="LiveId" clId="{203DDAB2-6E7B-4B43-93D1-E1DB30B48605}" dt="2026-08-12T16:26:05.384" v="75" actId="2696"/>
        <pc:sldMkLst>
          <pc:docMk/>
          <pc:sldMk cId="0" sldId="282"/>
        </pc:sldMkLst>
        <pc:spChg chg="del">
          <ac:chgData name="อารียา บุญเพิ่ม" userId="9125e8368ac8a669" providerId="LiveId" clId="{203DDAB2-6E7B-4B43-93D1-E1DB30B48605}" dt="2026-08-12T16:21:50.812" v="57" actId="21"/>
          <ac:spMkLst>
            <pc:docMk/>
            <pc:sldMk cId="0" sldId="282"/>
            <ac:spMk id="4" creationId="{EF9FFCF8-87AA-F4A5-3EEF-E0BC8CA185B6}"/>
          </ac:spMkLst>
        </pc:spChg>
        <pc:picChg chg="add">
          <ac:chgData name="อารียา บุญเพิ่ม" userId="9125e8368ac8a669" providerId="LiveId" clId="{203DDAB2-6E7B-4B43-93D1-E1DB30B48605}" dt="2026-08-12T16:23:15.709" v="58" actId="22"/>
          <ac:picMkLst>
            <pc:docMk/>
            <pc:sldMk cId="0" sldId="282"/>
            <ac:picMk id="3" creationId="{DC22DE81-9098-305C-ED50-1F28B4CB586D}"/>
          </ac:picMkLst>
        </pc:picChg>
      </pc:sldChg>
      <pc:sldChg chg="modSp mod">
        <pc:chgData name="อารียา บุญเพิ่ม" userId="9125e8368ac8a669" providerId="LiveId" clId="{203DDAB2-6E7B-4B43-93D1-E1DB30B48605}" dt="2026-08-12T16:42:11.503" v="182" actId="20577"/>
        <pc:sldMkLst>
          <pc:docMk/>
          <pc:sldMk cId="1271746148" sldId="284"/>
        </pc:sldMkLst>
        <pc:graphicFrameChg chg="mod modGraphic">
          <ac:chgData name="อารียา บุญเพิ่ม" userId="9125e8368ac8a669" providerId="LiveId" clId="{203DDAB2-6E7B-4B43-93D1-E1DB30B48605}" dt="2026-08-12T16:42:11.503" v="182" actId="20577"/>
          <ac:graphicFrameMkLst>
            <pc:docMk/>
            <pc:sldMk cId="1271746148" sldId="284"/>
            <ac:graphicFrameMk id="3" creationId="{0DC97EA3-87F5-0541-490D-DF063891D666}"/>
          </ac:graphicFrameMkLst>
        </pc:graphicFrameChg>
      </pc:sldChg>
      <pc:sldChg chg="del">
        <pc:chgData name="อารียา บุญเพิ่ม" userId="9125e8368ac8a669" providerId="LiveId" clId="{203DDAB2-6E7B-4B43-93D1-E1DB30B48605}" dt="2026-08-12T15:32:38.947" v="0" actId="2696"/>
        <pc:sldMkLst>
          <pc:docMk/>
          <pc:sldMk cId="1917400746" sldId="285"/>
        </pc:sldMkLst>
      </pc:sldChg>
      <pc:sldChg chg="addSp modSp add mod">
        <pc:chgData name="อารียา บุญเพิ่ม" userId="9125e8368ac8a669" providerId="LiveId" clId="{203DDAB2-6E7B-4B43-93D1-E1DB30B48605}" dt="2026-08-12T16:33:34.783" v="131" actId="1076"/>
        <pc:sldMkLst>
          <pc:docMk/>
          <pc:sldMk cId="4206610723" sldId="285"/>
        </pc:sldMkLst>
        <pc:spChg chg="mod">
          <ac:chgData name="อารียา บุญเพิ่ม" userId="9125e8368ac8a669" providerId="LiveId" clId="{203DDAB2-6E7B-4B43-93D1-E1DB30B48605}" dt="2026-08-12T16:33:34.783" v="131" actId="1076"/>
          <ac:spMkLst>
            <pc:docMk/>
            <pc:sldMk cId="4206610723" sldId="285"/>
            <ac:spMk id="4" creationId="{EF9FFCF8-87AA-F4A5-3EEF-E0BC8CA185B6}"/>
          </ac:spMkLst>
        </pc:spChg>
        <pc:picChg chg="add mod">
          <ac:chgData name="อารียา บุญเพิ่ม" userId="9125e8368ac8a669" providerId="LiveId" clId="{203DDAB2-6E7B-4B43-93D1-E1DB30B48605}" dt="2026-08-12T16:29:13.786" v="83" actId="1440"/>
          <ac:picMkLst>
            <pc:docMk/>
            <pc:sldMk cId="4206610723" sldId="285"/>
            <ac:picMk id="2" creationId="{A442B5DF-B8DE-F6B6-9577-4631F43931C5}"/>
          </ac:picMkLst>
        </pc:picChg>
        <pc:picChg chg="add mod">
          <ac:chgData name="อารียา บุญเพิ่ม" userId="9125e8368ac8a669" providerId="LiveId" clId="{203DDAB2-6E7B-4B43-93D1-E1DB30B48605}" dt="2026-08-12T16:31:54.050" v="123" actId="14100"/>
          <ac:picMkLst>
            <pc:docMk/>
            <pc:sldMk cId="4206610723" sldId="285"/>
            <ac:picMk id="3" creationId="{D681A756-2F1D-56C6-072A-02965F01A591}"/>
          </ac:picMkLst>
        </pc:picChg>
        <pc:picChg chg="add mod modCrop">
          <ac:chgData name="อารียา บุญเพิ่ม" userId="9125e8368ac8a669" providerId="LiveId" clId="{203DDAB2-6E7B-4B43-93D1-E1DB30B48605}" dt="2026-08-12T16:31:56.523" v="124" actId="14100"/>
          <ac:picMkLst>
            <pc:docMk/>
            <pc:sldMk cId="4206610723" sldId="285"/>
            <ac:picMk id="5" creationId="{EF627EA9-F854-EB66-2BCA-4A86312A089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รูปภาพ 5" descr="โรงพยาบาลหนองเสือ(NONGSUE HOSPITAL)">
            <a:extLst>
              <a:ext uri="{FF2B5EF4-FFF2-40B4-BE49-F238E27FC236}">
                <a16:creationId xmlns:a16="http://schemas.microsoft.com/office/drawing/2014/main" id="{53EC16AC-9967-E85F-448A-A0F7FE94D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36" y="4591249"/>
            <a:ext cx="2714853" cy="12278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รูปภาพ 6" descr="รูปการเป็นตัวแทนสามมิติของขวดยาที่มีสัญลักษณ์ยาเสพติดร้านขายยา การออกแบบนี้เกี่ยวข้องกับการฉีดวัคซีนทางการแพทย์และยาและเวชภัณฑ์การฉีดวัคซีน PNG , ดูแลสุขภาพ, ยาเม็ด, ขวดภาพ PNG สำหรับการดาวน์โหลดฟรี">
            <a:extLst>
              <a:ext uri="{FF2B5EF4-FFF2-40B4-BE49-F238E27FC236}">
                <a16:creationId xmlns:a16="http://schemas.microsoft.com/office/drawing/2014/main" id="{AF1335AE-1F2E-EC72-01AF-57A8C260E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4097" y="365760"/>
            <a:ext cx="2868328" cy="1642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637441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45F30A70-B916-C13E-0C53-909D897383C1}"/>
              </a:ext>
            </a:extLst>
          </p:cNvPr>
          <p:cNvSpPr txBox="1"/>
          <p:nvPr/>
        </p:nvSpPr>
        <p:spPr>
          <a:xfrm>
            <a:off x="460398" y="191984"/>
            <a:ext cx="10820409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1F3756"/>
                </a:solidFill>
              </a:defRPr>
            </a:pPr>
            <a:r>
              <a:rPr lang="th-TH" sz="3600" b="1" dirty="0">
                <a:solidFill>
                  <a:srgbClr val="1F375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วัสดุทางการแพทย์ </a:t>
            </a:r>
            <a:r>
              <a:rPr lang="th-TH" sz="36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เสนอซื้อร่วมระดับจังหวัด ปีงบประมาณ 2570 จังหวัดหนองคาย   </a:t>
            </a:r>
          </a:p>
          <a:p>
            <a:pPr algn="ctr">
              <a:defRPr sz="3200" b="1">
                <a:solidFill>
                  <a:srgbClr val="1F3756"/>
                </a:solidFill>
              </a:defRPr>
            </a:pPr>
            <a:r>
              <a:rPr lang="th-TH" sz="3600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 </a:t>
            </a:r>
            <a:r>
              <a:rPr lang="en-US" sz="3600" dirty="0">
                <a:latin typeface="Angsana New" panose="02020603050405020304" pitchFamily="18" charset="-34"/>
                <a:cs typeface="Angsana New" panose="02020603050405020304" pitchFamily="18" charset="-34"/>
              </a:rPr>
              <a:t>3</a:t>
            </a:r>
            <a:r>
              <a:rPr lang="en-US" sz="3600" b="1" dirty="0">
                <a:solidFill>
                  <a:srgbClr val="1F375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รายการ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EF9FFCF8-87AA-F4A5-3EEF-E0BC8CA185B6}"/>
              </a:ext>
            </a:extLst>
          </p:cNvPr>
          <p:cNvSpPr/>
          <p:nvPr/>
        </p:nvSpPr>
        <p:spPr>
          <a:xfrm>
            <a:off x="2712720" y="3871761"/>
            <a:ext cx="6766560" cy="14465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perspectiveLef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h-TH" sz="8800" b="1" dirty="0">
                <a:ln/>
                <a:solidFill>
                  <a:schemeClr val="accent3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ขอบคุณ ค่ะ</a:t>
            </a:r>
            <a:endParaRPr lang="th-TH" sz="8800" b="1" cap="none" spc="0" dirty="0">
              <a:ln/>
              <a:solidFill>
                <a:schemeClr val="accent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" name="รูปภาพ 1" descr="ระบบจัดการคลังยา/เวชภัณฑ์ kksEHR">
            <a:extLst>
              <a:ext uri="{FF2B5EF4-FFF2-40B4-BE49-F238E27FC236}">
                <a16:creationId xmlns:a16="http://schemas.microsoft.com/office/drawing/2014/main" id="{A442B5DF-B8DE-F6B6-9577-4631F4393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98" y="383858"/>
            <a:ext cx="3910818" cy="23978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รูปภาพ 2" descr="วงการแพทย์-วงการยา ข้อมูลสุขภาพ วิธีการดูแลตัวเอง โรคร้าย">
            <a:extLst>
              <a:ext uri="{FF2B5EF4-FFF2-40B4-BE49-F238E27FC236}">
                <a16:creationId xmlns:a16="http://schemas.microsoft.com/office/drawing/2014/main" id="{D681A756-2F1D-56C6-072A-02965F01A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4782" y="415466"/>
            <a:ext cx="3452687" cy="23978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รูปภาพ 4" descr="หลักเกณฑ์การดำเนินการตามมาตรการเพิ่มประสิทธิภาพในการจัดซื้อยาและเวชภัณฑ์ ที่มิใช่ยาของกระทรวงสาธารณสุข">
            <a:extLst>
              <a:ext uri="{FF2B5EF4-FFF2-40B4-BE49-F238E27FC236}">
                <a16:creationId xmlns:a16="http://schemas.microsoft.com/office/drawing/2014/main" id="{EF627EA9-F854-EB66-2BCA-4A86312A08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6408"/>
          <a:stretch>
            <a:fillRect/>
          </a:stretch>
        </p:blipFill>
        <p:spPr>
          <a:xfrm>
            <a:off x="8367135" y="415466"/>
            <a:ext cx="3568191" cy="2382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06610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85C6C-5C86-58E5-C1C5-A0D3A2A36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77BE45-0832-AD97-118A-E2D9DB7FB1F1}"/>
              </a:ext>
            </a:extLst>
          </p:cNvPr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F37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87E60D-DEC7-91AF-5FF3-D7CBFB5B0A95}"/>
              </a:ext>
            </a:extLst>
          </p:cNvPr>
          <p:cNvSpPr txBox="1"/>
          <p:nvPr/>
        </p:nvSpPr>
        <p:spPr>
          <a:xfrm>
            <a:off x="10789920" y="6565392"/>
            <a:ext cx="7315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5A5A"/>
                </a:solidFill>
              </a:defRPr>
            </a:pPr>
            <a:r>
              <a:t>1</a:t>
            </a:r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94A22AC6-985E-592A-E830-221C5D70C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18" y="1405028"/>
            <a:ext cx="3976847" cy="5145224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0" name="TextBox 2">
            <a:extLst>
              <a:ext uri="{FF2B5EF4-FFF2-40B4-BE49-F238E27FC236}">
                <a16:creationId xmlns:a16="http://schemas.microsoft.com/office/drawing/2014/main" id="{4BAF76FF-41A2-65D3-9D10-3CA36ABEF99C}"/>
              </a:ext>
            </a:extLst>
          </p:cNvPr>
          <p:cNvSpPr txBox="1"/>
          <p:nvPr/>
        </p:nvSpPr>
        <p:spPr>
          <a:xfrm>
            <a:off x="402647" y="307748"/>
            <a:ext cx="9225166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1F3756"/>
                </a:solidFill>
              </a:defRPr>
            </a:pPr>
            <a:r>
              <a:rPr lang="th-TH" sz="2800" dirty="0">
                <a:cs typeface="+mj-cs"/>
              </a:rPr>
              <a:t>รายงานความก้าวหน้าการดำเนินการบริหารจัดการด้านยาและเวชภัณฑ์ที่มิใช่ยา </a:t>
            </a:r>
          </a:p>
          <a:p>
            <a:pPr algn="ctr">
              <a:defRPr sz="3200" b="1">
                <a:solidFill>
                  <a:srgbClr val="1F3756"/>
                </a:solidFill>
              </a:defRPr>
            </a:pPr>
            <a:r>
              <a:rPr lang="th-TH" sz="2800" dirty="0">
                <a:cs typeface="+mj-cs"/>
              </a:rPr>
              <a:t>จังหวัดหนองคาย </a:t>
            </a:r>
          </a:p>
        </p:txBody>
      </p:sp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60278491-0E6E-BD32-D050-89D120B16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62" y="1405028"/>
            <a:ext cx="4095961" cy="525180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FF43107C-C147-E94D-405A-44C8D3E5E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9996" y="1405028"/>
            <a:ext cx="3048074" cy="1282766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38151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4A54-A3A2-144B-0169-FF504BFC3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1489E7-3131-B382-C14A-E6932E748C05}"/>
              </a:ext>
            </a:extLst>
          </p:cNvPr>
          <p:cNvSpPr/>
          <p:nvPr/>
        </p:nvSpPr>
        <p:spPr>
          <a:xfrm>
            <a:off x="305" y="28615"/>
            <a:ext cx="12191695" cy="1097280"/>
          </a:xfrm>
          <a:prstGeom prst="rect">
            <a:avLst/>
          </a:prstGeom>
          <a:solidFill>
            <a:srgbClr val="1F37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3DC7C1-3965-20E8-2AE3-30F7B8822729}"/>
              </a:ext>
            </a:extLst>
          </p:cNvPr>
          <p:cNvSpPr txBox="1"/>
          <p:nvPr/>
        </p:nvSpPr>
        <p:spPr>
          <a:xfrm>
            <a:off x="10789920" y="6565392"/>
            <a:ext cx="7315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5A5A"/>
                </a:solidFill>
              </a:defRPr>
            </a:pPr>
            <a:r>
              <a:t>1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2B1A1F5B-7472-4733-9B3A-97F6BB8C1A73}"/>
              </a:ext>
            </a:extLst>
          </p:cNvPr>
          <p:cNvSpPr txBox="1"/>
          <p:nvPr/>
        </p:nvSpPr>
        <p:spPr>
          <a:xfrm>
            <a:off x="402647" y="307488"/>
            <a:ext cx="922516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1F3756"/>
                </a:solidFill>
              </a:defRPr>
            </a:pPr>
            <a:r>
              <a:rPr lang="th-TH" sz="2800" dirty="0">
                <a:cs typeface="+mj-cs"/>
              </a:rPr>
              <a:t>เวชภัณฑ์ยา 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เสนอซื้อร่วมระดับเขต ปีงบประมาณ 2570  จังหวัดหนองคาย   จำนวน </a:t>
            </a:r>
            <a:r>
              <a:rPr lang="en-US" sz="2800" b="1" dirty="0">
                <a:solidFill>
                  <a:srgbClr val="1F375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10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รายการ</a:t>
            </a:r>
          </a:p>
        </p:txBody>
      </p:sp>
      <p:graphicFrame>
        <p:nvGraphicFramePr>
          <p:cNvPr id="3" name="ตาราง 2">
            <a:extLst>
              <a:ext uri="{FF2B5EF4-FFF2-40B4-BE49-F238E27FC236}">
                <a16:creationId xmlns:a16="http://schemas.microsoft.com/office/drawing/2014/main" id="{0D7A7955-C013-CEF4-C26D-D71A8F1E82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340670"/>
              </p:ext>
            </p:extLst>
          </p:nvPr>
        </p:nvGraphicFramePr>
        <p:xfrm>
          <a:off x="770020" y="1404768"/>
          <a:ext cx="10404911" cy="44570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746">
                  <a:extLst>
                    <a:ext uri="{9D8B030D-6E8A-4147-A177-3AD203B41FA5}">
                      <a16:colId xmlns:a16="http://schemas.microsoft.com/office/drawing/2014/main" val="535222855"/>
                    </a:ext>
                  </a:extLst>
                </a:gridCol>
                <a:gridCol w="4054672">
                  <a:extLst>
                    <a:ext uri="{9D8B030D-6E8A-4147-A177-3AD203B41FA5}">
                      <a16:colId xmlns:a16="http://schemas.microsoft.com/office/drawing/2014/main" val="2248246622"/>
                    </a:ext>
                  </a:extLst>
                </a:gridCol>
                <a:gridCol w="1609394">
                  <a:extLst>
                    <a:ext uri="{9D8B030D-6E8A-4147-A177-3AD203B41FA5}">
                      <a16:colId xmlns:a16="http://schemas.microsoft.com/office/drawing/2014/main" val="1648180149"/>
                    </a:ext>
                  </a:extLst>
                </a:gridCol>
                <a:gridCol w="2183284">
                  <a:extLst>
                    <a:ext uri="{9D8B030D-6E8A-4147-A177-3AD203B41FA5}">
                      <a16:colId xmlns:a16="http://schemas.microsoft.com/office/drawing/2014/main" val="1617599288"/>
                    </a:ext>
                  </a:extLst>
                </a:gridCol>
                <a:gridCol w="1908815">
                  <a:extLst>
                    <a:ext uri="{9D8B030D-6E8A-4147-A177-3AD203B41FA5}">
                      <a16:colId xmlns:a16="http://schemas.microsoft.com/office/drawing/2014/main" val="3593223472"/>
                    </a:ext>
                  </a:extLst>
                </a:gridCol>
              </a:tblGrid>
              <a:tr h="661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400" b="1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ลำดับ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400" b="1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รายการ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400" b="1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ปริมาณรวม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400" b="1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ราคาต่อหน่วย (บาท)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400" b="1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มูลค่ารวม (บาท)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999099"/>
                  </a:ext>
                </a:extLst>
              </a:tr>
              <a:tr h="3547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0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0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ATORVASTATIN 40 </a:t>
                      </a:r>
                      <a:r>
                        <a:rPr lang="th-TH" sz="2000" u="none" strike="noStrike" dirty="0" err="1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mg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145,626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33.3-139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6,597,601.80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extLst>
                  <a:ext uri="{0D108BD9-81ED-4DB2-BD59-A6C34878D82A}">
                    <a16:rowId xmlns:a16="http://schemas.microsoft.com/office/drawing/2014/main" val="2608780773"/>
                  </a:ext>
                </a:extLst>
              </a:tr>
              <a:tr h="3547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NSS 0.9 % 100ml.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331,853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14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4,645,942.00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extLst>
                  <a:ext uri="{0D108BD9-81ED-4DB2-BD59-A6C34878D82A}">
                    <a16:rowId xmlns:a16="http://schemas.microsoft.com/office/drawing/2014/main" val="241304341"/>
                  </a:ext>
                </a:extLst>
              </a:tr>
              <a:tr h="3547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NSS 0.9 % IV 1000ml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105,613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29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3,062,777.00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extLst>
                  <a:ext uri="{0D108BD9-81ED-4DB2-BD59-A6C34878D82A}">
                    <a16:rowId xmlns:a16="http://schemas.microsoft.com/office/drawing/2014/main" val="2313235720"/>
                  </a:ext>
                </a:extLst>
              </a:tr>
              <a:tr h="3547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CEFTAZIDIME 1 G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153,600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19.26-19.80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2,974,536.00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extLst>
                  <a:ext uri="{0D108BD9-81ED-4DB2-BD59-A6C34878D82A}">
                    <a16:rowId xmlns:a16="http://schemas.microsoft.com/office/drawing/2014/main" val="455960100"/>
                  </a:ext>
                </a:extLst>
              </a:tr>
              <a:tr h="3547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NSS 0.9 % IRRIGATION 1000 ML.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83,013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29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2,407,377.00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extLst>
                  <a:ext uri="{0D108BD9-81ED-4DB2-BD59-A6C34878D82A}">
                    <a16:rowId xmlns:a16="http://schemas.microsoft.com/office/drawing/2014/main" val="2018746949"/>
                  </a:ext>
                </a:extLst>
              </a:tr>
              <a:tr h="3547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VITAMIN B COMPLEX TAB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7,826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246.1 - 264.29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2,026,924.20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extLst>
                  <a:ext uri="{0D108BD9-81ED-4DB2-BD59-A6C34878D82A}">
                    <a16:rowId xmlns:a16="http://schemas.microsoft.com/office/drawing/2014/main" val="3028816006"/>
                  </a:ext>
                </a:extLst>
              </a:tr>
              <a:tr h="60234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7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0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MIXTARD 10 ML INJECTIONS 1000 </a:t>
                      </a:r>
                      <a:r>
                        <a:rPr lang="th-TH" sz="2000" u="none" strike="noStrike" dirty="0" err="1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iu</a:t>
                      </a:r>
                      <a:r>
                        <a:rPr lang="th-TH" sz="20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./10ml.**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23,150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80.25-85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1,935,925.00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extLst>
                  <a:ext uri="{0D108BD9-81ED-4DB2-BD59-A6C34878D82A}">
                    <a16:rowId xmlns:a16="http://schemas.microsoft.com/office/drawing/2014/main" val="541827952"/>
                  </a:ext>
                </a:extLst>
              </a:tr>
              <a:tr h="3547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8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Hydralazine HCl 25mg tab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9,000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170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1,530,000.00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extLst>
                  <a:ext uri="{0D108BD9-81ED-4DB2-BD59-A6C34878D82A}">
                    <a16:rowId xmlns:a16="http://schemas.microsoft.com/office/drawing/2014/main" val="1846648454"/>
                  </a:ext>
                </a:extLst>
              </a:tr>
              <a:tr h="3547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9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Amlodipine 5 mg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37,100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30 - 221.93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1,376,658.00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extLst>
                  <a:ext uri="{0D108BD9-81ED-4DB2-BD59-A6C34878D82A}">
                    <a16:rowId xmlns:a16="http://schemas.microsoft.com/office/drawing/2014/main" val="1893626518"/>
                  </a:ext>
                </a:extLst>
              </a:tr>
              <a:tr h="3547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000" u="none" strike="noStrike" dirty="0" err="1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Rabies</a:t>
                      </a:r>
                      <a:r>
                        <a:rPr lang="th-TH" sz="20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2000" u="none" strike="noStrike" dirty="0" err="1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vaccine</a:t>
                      </a:r>
                      <a:r>
                        <a:rPr lang="th-TH" sz="20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0.5ml </a:t>
                      </a:r>
                      <a:r>
                        <a:rPr lang="th-TH" sz="2000" u="none" strike="noStrike" dirty="0" err="1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inj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4,770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260</a:t>
                      </a:r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0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1,240,200.00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ctr"/>
                </a:tc>
                <a:extLst>
                  <a:ext uri="{0D108BD9-81ED-4DB2-BD59-A6C34878D82A}">
                    <a16:rowId xmlns:a16="http://schemas.microsoft.com/office/drawing/2014/main" val="1145481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990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3F2C2-9C38-D481-D3F4-75B8CCD23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9A92EE-8AF5-7F88-1A55-7F694561461E}"/>
              </a:ext>
            </a:extLst>
          </p:cNvPr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F37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6B11FF-7FAD-4C50-620D-D3515B538FD2}"/>
              </a:ext>
            </a:extLst>
          </p:cNvPr>
          <p:cNvSpPr txBox="1"/>
          <p:nvPr/>
        </p:nvSpPr>
        <p:spPr>
          <a:xfrm>
            <a:off x="10789920" y="6565392"/>
            <a:ext cx="7315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5A5A"/>
                </a:solidFill>
              </a:defRPr>
            </a:pPr>
            <a:r>
              <a:t>1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642121F2-B5BC-0C0B-5585-1F1B99E8185C}"/>
              </a:ext>
            </a:extLst>
          </p:cNvPr>
          <p:cNvSpPr txBox="1"/>
          <p:nvPr/>
        </p:nvSpPr>
        <p:spPr>
          <a:xfrm>
            <a:off x="402647" y="307748"/>
            <a:ext cx="10040764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1F3756"/>
                </a:solidFill>
              </a:defRPr>
            </a:pPr>
            <a:r>
              <a:rPr lang="th-TH" sz="2800" dirty="0">
                <a:cs typeface="+mj-cs"/>
              </a:rPr>
              <a:t>วัสดุทางการแพทย์  เสนอซื้อร่วมระดับเขต ปีงบประมาณ 2570 จังหวัดหนองคาย  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 </a:t>
            </a:r>
            <a:r>
              <a:rPr lang="en-US" sz="2800" b="1" dirty="0">
                <a:solidFill>
                  <a:srgbClr val="1F375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10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รายการ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1B79E4F8-1547-3FC7-1164-D9B3048AA7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59"/>
          <a:stretch>
            <a:fillRect/>
          </a:stretch>
        </p:blipFill>
        <p:spPr>
          <a:xfrm>
            <a:off x="847023" y="1501541"/>
            <a:ext cx="10481911" cy="437949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60647F39-0295-50A7-6D8E-74417DE81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B5C20396-7DAC-BD3C-B55E-13E9A6298E13}"/>
              </a:ext>
            </a:extLst>
          </p:cNvPr>
          <p:cNvSpPr txBox="1"/>
          <p:nvPr/>
        </p:nvSpPr>
        <p:spPr>
          <a:xfrm>
            <a:off x="402646" y="380495"/>
            <a:ext cx="10724157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1F3756"/>
                </a:solidFill>
              </a:defRPr>
            </a:pPr>
            <a:r>
              <a:rPr lang="th-TH" sz="3600" dirty="0">
                <a:cs typeface="+mj-cs"/>
              </a:rPr>
              <a:t>วัสดุวิทยาศาสตร์ทางการแพทย์ และ วัสดุทันตกรรม  </a:t>
            </a:r>
          </a:p>
          <a:p>
            <a:pPr algn="ctr">
              <a:defRPr sz="3200" b="1">
                <a:solidFill>
                  <a:srgbClr val="1F3756"/>
                </a:solidFill>
              </a:defRPr>
            </a:pPr>
            <a:r>
              <a:rPr lang="th-TH" sz="3600" dirty="0">
                <a:cs typeface="+mj-cs"/>
              </a:rPr>
              <a:t>เสนอซื้อร่วมระดับเขต ปีงบประมาณ 2570 จังหวัดหนองคาย</a:t>
            </a:r>
          </a:p>
        </p:txBody>
      </p:sp>
      <p:sp>
        <p:nvSpPr>
          <p:cNvPr id="9" name="สี่เหลี่ยมผืนผ้า 8">
            <a:extLst>
              <a:ext uri="{FF2B5EF4-FFF2-40B4-BE49-F238E27FC236}">
                <a16:creationId xmlns:a16="http://schemas.microsoft.com/office/drawing/2014/main" id="{ACAADFB0-FE11-EF35-9E75-302D5DA0CD34}"/>
              </a:ext>
            </a:extLst>
          </p:cNvPr>
          <p:cNvSpPr/>
          <p:nvPr/>
        </p:nvSpPr>
        <p:spPr>
          <a:xfrm>
            <a:off x="3599848" y="3609474"/>
            <a:ext cx="5168767" cy="4716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สี่เหลี่ยมผืนผ้า 11">
            <a:extLst>
              <a:ext uri="{FF2B5EF4-FFF2-40B4-BE49-F238E27FC236}">
                <a16:creationId xmlns:a16="http://schemas.microsoft.com/office/drawing/2014/main" id="{42C97B0D-B497-DEC2-4994-198F8BE58629}"/>
              </a:ext>
            </a:extLst>
          </p:cNvPr>
          <p:cNvSpPr/>
          <p:nvPr/>
        </p:nvSpPr>
        <p:spPr>
          <a:xfrm>
            <a:off x="4360244" y="4716379"/>
            <a:ext cx="3484345" cy="71226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17277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E1ECD-1F37-5A5C-B10A-4CDB6FE74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68FC00-E089-0C9C-268F-43AEDBB93721}"/>
              </a:ext>
            </a:extLst>
          </p:cNvPr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F37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17A7CA-F1AA-9E89-D843-44A912F21AE1}"/>
              </a:ext>
            </a:extLst>
          </p:cNvPr>
          <p:cNvSpPr txBox="1"/>
          <p:nvPr/>
        </p:nvSpPr>
        <p:spPr>
          <a:xfrm>
            <a:off x="10789920" y="6565392"/>
            <a:ext cx="7315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5A5A"/>
                </a:solidFill>
              </a:defRPr>
            </a:pPr>
            <a:r>
              <a:t>1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15B2D459-A7B9-7483-AC15-DCF4665EF3A8}"/>
              </a:ext>
            </a:extLst>
          </p:cNvPr>
          <p:cNvSpPr txBox="1"/>
          <p:nvPr/>
        </p:nvSpPr>
        <p:spPr>
          <a:xfrm>
            <a:off x="402646" y="307748"/>
            <a:ext cx="10281395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1F3756"/>
                </a:solidFill>
              </a:defRPr>
            </a:pPr>
            <a:r>
              <a:rPr lang="th-TH" sz="2800" dirty="0">
                <a:cs typeface="+mj-cs"/>
              </a:rPr>
              <a:t>เวชภัณฑ์ยา 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เสนอซื้อร่วมระดับจังหวัด  ปีงบประมาณ 2570 จังหวัดหนองคาย   จำนวน </a:t>
            </a:r>
            <a:r>
              <a:rPr lang="en-US" sz="2800" b="1" dirty="0">
                <a:solidFill>
                  <a:srgbClr val="1F375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10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รายการ</a:t>
            </a:r>
          </a:p>
        </p:txBody>
      </p:sp>
      <p:graphicFrame>
        <p:nvGraphicFramePr>
          <p:cNvPr id="3" name="ตาราง 2">
            <a:extLst>
              <a:ext uri="{FF2B5EF4-FFF2-40B4-BE49-F238E27FC236}">
                <a16:creationId xmlns:a16="http://schemas.microsoft.com/office/drawing/2014/main" id="{0DC97EA3-87F5-0541-490D-DF063891D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795273"/>
              </p:ext>
            </p:extLst>
          </p:nvPr>
        </p:nvGraphicFramePr>
        <p:xfrm>
          <a:off x="789272" y="1291496"/>
          <a:ext cx="10318282" cy="46803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3343">
                  <a:extLst>
                    <a:ext uri="{9D8B030D-6E8A-4147-A177-3AD203B41FA5}">
                      <a16:colId xmlns:a16="http://schemas.microsoft.com/office/drawing/2014/main" val="535222855"/>
                    </a:ext>
                  </a:extLst>
                </a:gridCol>
                <a:gridCol w="4020914">
                  <a:extLst>
                    <a:ext uri="{9D8B030D-6E8A-4147-A177-3AD203B41FA5}">
                      <a16:colId xmlns:a16="http://schemas.microsoft.com/office/drawing/2014/main" val="2248246622"/>
                    </a:ext>
                  </a:extLst>
                </a:gridCol>
                <a:gridCol w="1595995">
                  <a:extLst>
                    <a:ext uri="{9D8B030D-6E8A-4147-A177-3AD203B41FA5}">
                      <a16:colId xmlns:a16="http://schemas.microsoft.com/office/drawing/2014/main" val="1648180149"/>
                    </a:ext>
                  </a:extLst>
                </a:gridCol>
                <a:gridCol w="2165106">
                  <a:extLst>
                    <a:ext uri="{9D8B030D-6E8A-4147-A177-3AD203B41FA5}">
                      <a16:colId xmlns:a16="http://schemas.microsoft.com/office/drawing/2014/main" val="1617599288"/>
                    </a:ext>
                  </a:extLst>
                </a:gridCol>
                <a:gridCol w="1892924">
                  <a:extLst>
                    <a:ext uri="{9D8B030D-6E8A-4147-A177-3AD203B41FA5}">
                      <a16:colId xmlns:a16="http://schemas.microsoft.com/office/drawing/2014/main" val="3593223472"/>
                    </a:ext>
                  </a:extLst>
                </a:gridCol>
              </a:tblGrid>
              <a:tr h="3712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400" b="1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ลำดับ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400" b="1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รายการ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400" b="1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ปริมาณรวม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400" b="1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ราคาต่อหน่วย (บาท)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400" b="1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มูลค่ารวม (บาท)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999099"/>
                  </a:ext>
                </a:extLst>
              </a:tr>
              <a:tr h="4208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8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CEFAZOLIN SODIUM 1 GM.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72,400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16.4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1,187,360.00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08780773"/>
                  </a:ext>
                </a:extLst>
              </a:tr>
              <a:tr h="4208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8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NSS 0.9% 5 ML.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252,746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4.5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1,137,357.00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304341"/>
                  </a:ext>
                </a:extLst>
              </a:tr>
              <a:tr h="4208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8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GABAPENTIN 300 MG.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26,180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4.28 - 87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1,078,220.00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13235720"/>
                  </a:ext>
                </a:extLst>
              </a:tr>
              <a:tr h="4208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8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IMPLANON NXT 68 MG.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586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1829.7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1,072,204.20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55960100"/>
                  </a:ext>
                </a:extLst>
              </a:tr>
              <a:tr h="4208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8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CALCIUM CARBONATE 1 GM.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6,213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160.5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997,186.50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18746949"/>
                  </a:ext>
                </a:extLst>
              </a:tr>
              <a:tr h="4208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8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L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OSARTAN</a:t>
                      </a: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Tab</a:t>
                      </a:r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50 </a:t>
                      </a:r>
                      <a:r>
                        <a:rPr lang="th-TH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mg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12,110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78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944,580.00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28816006"/>
                  </a:ext>
                </a:extLst>
              </a:tr>
              <a:tr h="4208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800" u="none" strike="noStrike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7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PIOGLITAZONE HCL. 30 MG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3,013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260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783,380.00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41827952"/>
                  </a:ext>
                </a:extLst>
              </a:tr>
              <a:tr h="4208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8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8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GLIPIZIDE 5 MG.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500,080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0.14 - 61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683,480.00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46648454"/>
                  </a:ext>
                </a:extLst>
              </a:tr>
              <a:tr h="4208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8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9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OMEPRAZOLE 40 MG .INJ.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58,560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11.55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676,368.00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93626518"/>
                  </a:ext>
                </a:extLst>
              </a:tr>
              <a:tr h="4208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h-TH" sz="2800" u="none" strike="noStrike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10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190" marR="4190" marT="419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CLINDAMYCIN 150 MG/ML - 4ML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32,373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647,460.00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45481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1746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68" y="1386038"/>
            <a:ext cx="10761045" cy="4726004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3CADFEE0-D422-8DEB-C035-D28627D4288D}"/>
              </a:ext>
            </a:extLst>
          </p:cNvPr>
          <p:cNvSpPr txBox="1"/>
          <p:nvPr/>
        </p:nvSpPr>
        <p:spPr>
          <a:xfrm>
            <a:off x="402646" y="307748"/>
            <a:ext cx="1126317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1F3756"/>
                </a:solidFill>
              </a:defRPr>
            </a:pPr>
            <a:r>
              <a:rPr lang="th-TH" sz="3200" dirty="0">
                <a:cs typeface="+mj-cs"/>
              </a:rPr>
              <a:t>วัสดุทันตกรรม  </a:t>
            </a: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เสนอซื้อร่วมระดับจังหวัด  ปีงบประมาณ 2570 จังหวัดหนองคาย   จำนวน </a:t>
            </a:r>
            <a:r>
              <a:rPr lang="en-US" sz="3200" b="1" dirty="0">
                <a:solidFill>
                  <a:srgbClr val="1F375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14 </a:t>
            </a: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รายการ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330</Words>
  <Application>Microsoft Office PowerPoint</Application>
  <PresentationFormat>แบบจอกว้าง</PresentationFormat>
  <Paragraphs>125</Paragraphs>
  <Slides>11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11</vt:i4>
      </vt:variant>
    </vt:vector>
  </HeadingPairs>
  <TitlesOfParts>
    <vt:vector size="15" baseType="lpstr">
      <vt:lpstr>Angsana New</vt:lpstr>
      <vt:lpstr>Arial</vt:lpstr>
      <vt:lpstr>Calibri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ASUS</dc:creator>
  <cp:keywords/>
  <dc:description>generated using python-pptx</dc:description>
  <cp:lastModifiedBy>อารียา บุญเพิ่ม</cp:lastModifiedBy>
  <cp:revision>45</cp:revision>
  <dcterms:created xsi:type="dcterms:W3CDTF">2013-01-27T09:14:16Z</dcterms:created>
  <dcterms:modified xsi:type="dcterms:W3CDTF">2026-08-12T16:42:11Z</dcterms:modified>
  <cp:category/>
</cp:coreProperties>
</file>