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C57BA08-2D80-1649-5F21-2401768DB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1382AD42-BCB9-5697-A9CD-A53B1D89D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93F38E9-ACEB-AF5A-F34B-F267BF7AC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62E2787-8E53-D59B-A7F5-249E2B370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7D806C9-2645-4202-FCED-DA6D8C324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93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841636C-936E-5E40-F91D-101FF569E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0D889B9A-F9B3-7731-DCEF-256BA5515A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866052A-CB24-2DFE-71F6-413448A45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239A361-1C67-77C1-F61E-77F921E25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F03024B-739F-0B97-6538-3056399B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2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AE620D96-31D8-21E3-95AD-7170E3709A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A06BDB71-9B33-74DA-45B2-CD15A53EA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92E0A7C-80A8-0848-8460-EC73409D0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F9F003F-582A-21EC-80BB-B12DF6BE4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0416414-BAEE-97D7-BBC1-A5BD45B2F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14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6F07D50-CD9F-AB02-36BE-04BBE7615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4064A01-BA50-DC18-FFE1-5E4E73374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3AC5C9C-1381-83B9-A81F-220861F0A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0362471-7719-3E9E-F20F-C1B126CAE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755417D-5BF7-EDC6-8AD1-4613D62B7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13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F5EC959-03FA-DB60-1E19-4514BDC79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D01A8ADF-40EF-0276-AA25-24E7D2BA6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063772C-3405-7E0D-66E4-2039E37D7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384A6795-E494-01EE-BC38-4C9ADE82A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46C89A0-0FE4-D225-DA1B-B8DA4DEF9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0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921B6CB-A79C-26E4-8DB2-4DCC73F82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47BD436-7C82-D29B-3A8D-6B8EAC43C6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F67B0E30-67F9-9EE6-1BB4-6029849FC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EFFF0385-58C9-B9A4-5BC2-E71978AB7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C52978F7-204B-38A4-9E61-CF59080A8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13E8EF32-56AD-6352-CE67-52AB072F2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76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530EA05-798A-41F0-7124-94356E44C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8D77D229-EE56-BDDD-BED7-213AD57CC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B74D4C1A-B416-67CB-ADB7-E1260115C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18995610-3CAA-8FCF-D552-CAFE7A6A25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9500FE50-F1A5-C315-0724-4F3A7A5242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99B8BEE7-E754-5DAE-9F3E-11D353C26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5B8189B8-CEAE-C28B-42CD-6AF98969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B4D2864A-3449-7DC3-1F7C-C07B64951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2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B939BFB-45CA-C0B1-4444-B62667F74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CC19754F-5F72-61CC-2F56-C4C31E7DE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F657A647-CEE0-9758-8C01-3AFF82C1B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9F375028-1785-769E-105F-4FA1BFAA3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5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82E9D774-FCE9-8591-C896-F31C9DA52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887528BA-993C-13BA-FC5D-853E1D52C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AB25A52-70DE-AB87-D2E6-2B82DCBB7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6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9B4A701-406B-8D6C-E42E-30AADEBEA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BF0928E2-8FD4-7861-821A-FAD855C27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EFD0F26-2F9F-0F70-623B-AA450D674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EC1EA84C-4F01-F90F-06DF-88BF365D5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1CD10E4D-F798-7AA3-CC1C-79F941024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A2C9625-7FDA-B17D-8A40-20E55F3C2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0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AD38FDD-F0B9-2715-B95D-2C695216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51359B40-EFB3-20BE-82C8-99E703CE18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1319292D-73AF-D75C-8B32-8E1F93149C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37DBEC9E-A123-7E15-89AE-6B51A0CEB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3A8E1757-E7B1-5270-8064-FC7D03ED0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2E0EA4E9-4C2E-1C94-F0B7-8A8A5B20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2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00D32B83-6155-1CC7-1133-38D2A505E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801801B-DAEA-1EB4-3374-D89BEBE58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CA5C41B-4AD3-E7BC-33FA-D7B20474A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42BC7-9B3D-4DCE-A0F6-7880C8D78F55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D37F5D4-6BA6-9607-0787-0022CEEA7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9D96E20-6BB0-A2C8-6348-2D2CDB2C9A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D71E3-A2CC-46D7-829C-04FD8287A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89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3EBA3FD-B13F-F3FF-1C18-D8F808AE4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1249364"/>
            <a:ext cx="9372600" cy="1265236"/>
          </a:xfrm>
        </p:spPr>
        <p:txBody>
          <a:bodyPr>
            <a:noAutofit/>
          </a:bodyPr>
          <a:lstStyle/>
          <a:p>
            <a:r>
              <a:rPr lang="th-TH" sz="3600" b="1" dirty="0">
                <a:cs typeface="+mn-cs"/>
              </a:rPr>
              <a:t>รายงานข้อมูลการฝึกอบรม สายงานพยาบาลวิชาชีพ</a:t>
            </a:r>
            <a:br>
              <a:rPr lang="th-TH" sz="3600" b="1" dirty="0">
                <a:cs typeface="+mn-cs"/>
              </a:rPr>
            </a:br>
            <a:r>
              <a:rPr lang="th-TH" sz="3600" b="1" dirty="0">
                <a:cs typeface="+mn-cs"/>
              </a:rPr>
              <a:t>ชื่อหน่วยงาน.....................................................</a:t>
            </a:r>
            <a:endParaRPr lang="en-US" sz="3600" b="1" dirty="0">
              <a:cs typeface="+mn-cs"/>
            </a:endParaRP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FBED1F23-1F9A-E3F3-DCA5-B8214488B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99029"/>
          </a:xfrm>
        </p:spPr>
        <p:txBody>
          <a:bodyPr/>
          <a:lstStyle/>
          <a:p>
            <a:r>
              <a:rPr lang="th-TH" b="1" dirty="0"/>
              <a:t>โดย.......................................................................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99907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0BE6F48-DC51-86A3-5E9E-3406DCAFBADD}"/>
              </a:ext>
            </a:extLst>
          </p:cNvPr>
          <p:cNvSpPr txBox="1">
            <a:spLocks/>
          </p:cNvSpPr>
          <p:nvPr/>
        </p:nvSpPr>
        <p:spPr>
          <a:xfrm>
            <a:off x="931332" y="453499"/>
            <a:ext cx="9372600" cy="66410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3200" b="1" dirty="0">
                <a:cs typeface="+mn-cs"/>
              </a:rPr>
              <a:t>สรุปจำนวนพยาบาลวิชาชีพ ปฏิบัติงานจริง </a:t>
            </a:r>
            <a:endParaRPr lang="en-US" sz="3200" b="1" dirty="0">
              <a:cs typeface="+mn-cs"/>
            </a:endParaRPr>
          </a:p>
        </p:txBody>
      </p:sp>
      <p:graphicFrame>
        <p:nvGraphicFramePr>
          <p:cNvPr id="3" name="ตาราง 2">
            <a:extLst>
              <a:ext uri="{FF2B5EF4-FFF2-40B4-BE49-F238E27FC236}">
                <a16:creationId xmlns:a16="http://schemas.microsoft.com/office/drawing/2014/main" id="{C0EFDE60-6A47-C1E3-448C-6172FDE1F5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926977"/>
              </p:ext>
            </p:extLst>
          </p:nvPr>
        </p:nvGraphicFramePr>
        <p:xfrm>
          <a:off x="990599" y="1117601"/>
          <a:ext cx="10151534" cy="19355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2343">
                  <a:extLst>
                    <a:ext uri="{9D8B030D-6E8A-4147-A177-3AD203B41FA5}">
                      <a16:colId xmlns:a16="http://schemas.microsoft.com/office/drawing/2014/main" val="3277881567"/>
                    </a:ext>
                  </a:extLst>
                </a:gridCol>
                <a:gridCol w="1387313">
                  <a:extLst>
                    <a:ext uri="{9D8B030D-6E8A-4147-A177-3AD203B41FA5}">
                      <a16:colId xmlns:a16="http://schemas.microsoft.com/office/drawing/2014/main" val="3718152068"/>
                    </a:ext>
                  </a:extLst>
                </a:gridCol>
                <a:gridCol w="1193478">
                  <a:extLst>
                    <a:ext uri="{9D8B030D-6E8A-4147-A177-3AD203B41FA5}">
                      <a16:colId xmlns:a16="http://schemas.microsoft.com/office/drawing/2014/main" val="1335970882"/>
                    </a:ext>
                  </a:extLst>
                </a:gridCol>
                <a:gridCol w="1439334">
                  <a:extLst>
                    <a:ext uri="{9D8B030D-6E8A-4147-A177-3AD203B41FA5}">
                      <a16:colId xmlns:a16="http://schemas.microsoft.com/office/drawing/2014/main" val="2004759304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568878507"/>
                    </a:ext>
                  </a:extLst>
                </a:gridCol>
                <a:gridCol w="1291141">
                  <a:extLst>
                    <a:ext uri="{9D8B030D-6E8A-4147-A177-3AD203B41FA5}">
                      <a16:colId xmlns:a16="http://schemas.microsoft.com/office/drawing/2014/main" val="2562069999"/>
                    </a:ext>
                  </a:extLst>
                </a:gridCol>
                <a:gridCol w="1322290">
                  <a:extLst>
                    <a:ext uri="{9D8B030D-6E8A-4147-A177-3AD203B41FA5}">
                      <a16:colId xmlns:a16="http://schemas.microsoft.com/office/drawing/2014/main" val="2296367093"/>
                    </a:ext>
                  </a:extLst>
                </a:gridCol>
                <a:gridCol w="874835">
                  <a:extLst>
                    <a:ext uri="{9D8B030D-6E8A-4147-A177-3AD203B41FA5}">
                      <a16:colId xmlns:a16="http://schemas.microsoft.com/office/drawing/2014/main" val="1906271331"/>
                    </a:ext>
                  </a:extLst>
                </a:gridCol>
              </a:tblGrid>
              <a:tr h="54327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จังหวัด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หน่วยงาน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ข้าราชการ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พนักงานกระทรวง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พนักงานราชการ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ลูกจ้างชั่วคราว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รายวัน - รายคาบ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รวม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853591"/>
                  </a:ext>
                </a:extLst>
              </a:tr>
              <a:tr h="4640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รพ. .......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......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</a:t>
                      </a:r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</a:t>
                      </a:r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</a:t>
                      </a:r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.......</a:t>
                      </a:r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.......</a:t>
                      </a:r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9047685"/>
                  </a:ext>
                </a:extLst>
              </a:tr>
              <a:tr h="46408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69333612"/>
                  </a:ext>
                </a:extLst>
              </a:tr>
              <a:tr h="46408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รวม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.......</a:t>
                      </a:r>
                      <a:r>
                        <a:rPr lang="en-US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.........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.......</a:t>
                      </a:r>
                      <a:r>
                        <a:rPr lang="en-US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</a:t>
                      </a:r>
                      <a:r>
                        <a:rPr lang="en-US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581046"/>
                  </a:ext>
                </a:extLst>
              </a:tr>
            </a:tbl>
          </a:graphicData>
        </a:graphic>
      </p:graphicFrame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1FB07CE3-692D-FCCB-FAD8-97C345A2D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904947"/>
              </p:ext>
            </p:extLst>
          </p:nvPr>
        </p:nvGraphicFramePr>
        <p:xfrm>
          <a:off x="990597" y="3957265"/>
          <a:ext cx="10151533" cy="19355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7186">
                  <a:extLst>
                    <a:ext uri="{9D8B030D-6E8A-4147-A177-3AD203B41FA5}">
                      <a16:colId xmlns:a16="http://schemas.microsoft.com/office/drawing/2014/main" val="3277881567"/>
                    </a:ext>
                  </a:extLst>
                </a:gridCol>
                <a:gridCol w="1759589">
                  <a:extLst>
                    <a:ext uri="{9D8B030D-6E8A-4147-A177-3AD203B41FA5}">
                      <a16:colId xmlns:a16="http://schemas.microsoft.com/office/drawing/2014/main" val="3718152068"/>
                    </a:ext>
                  </a:extLst>
                </a:gridCol>
                <a:gridCol w="1863361">
                  <a:extLst>
                    <a:ext uri="{9D8B030D-6E8A-4147-A177-3AD203B41FA5}">
                      <a16:colId xmlns:a16="http://schemas.microsoft.com/office/drawing/2014/main" val="1335970882"/>
                    </a:ext>
                  </a:extLst>
                </a:gridCol>
                <a:gridCol w="1955800">
                  <a:extLst>
                    <a:ext uri="{9D8B030D-6E8A-4147-A177-3AD203B41FA5}">
                      <a16:colId xmlns:a16="http://schemas.microsoft.com/office/drawing/2014/main" val="2004759304"/>
                    </a:ext>
                  </a:extLst>
                </a:gridCol>
                <a:gridCol w="2126690">
                  <a:extLst>
                    <a:ext uri="{9D8B030D-6E8A-4147-A177-3AD203B41FA5}">
                      <a16:colId xmlns:a16="http://schemas.microsoft.com/office/drawing/2014/main" val="2568878507"/>
                    </a:ext>
                  </a:extLst>
                </a:gridCol>
                <a:gridCol w="768907">
                  <a:extLst>
                    <a:ext uri="{9D8B030D-6E8A-4147-A177-3AD203B41FA5}">
                      <a16:colId xmlns:a16="http://schemas.microsoft.com/office/drawing/2014/main" val="1906271331"/>
                    </a:ext>
                  </a:extLst>
                </a:gridCol>
              </a:tblGrid>
              <a:tr h="54327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จังหวัด</a:t>
                      </a: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หน่วยงาน</a:t>
                      </a: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ข้าราชการ</a:t>
                      </a: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รวม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853591"/>
                  </a:ext>
                </a:extLst>
              </a:tr>
              <a:tr h="46408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ระดับ ปฏิบัติการ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ระดับ ชำนาญการ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ระดับ ชำนาญการพิเศษ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.......</a:t>
                      </a:r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47685"/>
                  </a:ext>
                </a:extLst>
              </a:tr>
              <a:tr h="46408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69333612"/>
                  </a:ext>
                </a:extLst>
              </a:tr>
              <a:tr h="46408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รวม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.......</a:t>
                      </a:r>
                      <a:r>
                        <a:rPr lang="en-US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.........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8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581046"/>
                  </a:ext>
                </a:extLst>
              </a:tr>
            </a:tbl>
          </a:graphicData>
        </a:graphic>
      </p:graphicFrame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A797ECAC-CD9E-BEDB-29A1-20FDD46FF38B}"/>
              </a:ext>
            </a:extLst>
          </p:cNvPr>
          <p:cNvSpPr txBox="1">
            <a:spLocks/>
          </p:cNvSpPr>
          <p:nvPr/>
        </p:nvSpPr>
        <p:spPr>
          <a:xfrm>
            <a:off x="990599" y="3425299"/>
            <a:ext cx="9372600" cy="66410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3200" b="1" dirty="0">
                <a:cs typeface="+mn-cs"/>
              </a:rPr>
              <a:t>สรุประดับตำแหน่งพยาบาลวิชาชีพ ปฏิบัติงานจริง </a:t>
            </a:r>
            <a:endParaRPr lang="en-US" sz="32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165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3AFE4-D395-2DF9-B3A2-3CF578044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F98C738-9BCC-DAE3-BA61-BE991FADF53E}"/>
              </a:ext>
            </a:extLst>
          </p:cNvPr>
          <p:cNvSpPr txBox="1">
            <a:spLocks/>
          </p:cNvSpPr>
          <p:nvPr/>
        </p:nvSpPr>
        <p:spPr>
          <a:xfrm>
            <a:off x="931332" y="453499"/>
            <a:ext cx="9372600" cy="66410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3200" b="1" dirty="0">
                <a:cs typeface="+mn-cs"/>
              </a:rPr>
              <a:t>สรุปจำนวนวุฒิการศึกษาสูงสุด ปฏิบัติงานจริง </a:t>
            </a:r>
            <a:endParaRPr lang="en-US" sz="3200" b="1" dirty="0">
              <a:cs typeface="+mn-cs"/>
            </a:endParaRPr>
          </a:p>
        </p:txBody>
      </p:sp>
      <p:graphicFrame>
        <p:nvGraphicFramePr>
          <p:cNvPr id="6" name="ตาราง 5">
            <a:extLst>
              <a:ext uri="{FF2B5EF4-FFF2-40B4-BE49-F238E27FC236}">
                <a16:creationId xmlns:a16="http://schemas.microsoft.com/office/drawing/2014/main" id="{A3B09C9E-3217-AE6D-0634-2AE68E3A0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935819"/>
              </p:ext>
            </p:extLst>
          </p:nvPr>
        </p:nvGraphicFramePr>
        <p:xfrm>
          <a:off x="1099609" y="1315827"/>
          <a:ext cx="9789581" cy="18109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7424">
                  <a:extLst>
                    <a:ext uri="{9D8B030D-6E8A-4147-A177-3AD203B41FA5}">
                      <a16:colId xmlns:a16="http://schemas.microsoft.com/office/drawing/2014/main" val="1371537054"/>
                    </a:ext>
                  </a:extLst>
                </a:gridCol>
                <a:gridCol w="2153207">
                  <a:extLst>
                    <a:ext uri="{9D8B030D-6E8A-4147-A177-3AD203B41FA5}">
                      <a16:colId xmlns:a16="http://schemas.microsoft.com/office/drawing/2014/main" val="3101467631"/>
                    </a:ext>
                  </a:extLst>
                </a:gridCol>
                <a:gridCol w="1201790">
                  <a:extLst>
                    <a:ext uri="{9D8B030D-6E8A-4147-A177-3AD203B41FA5}">
                      <a16:colId xmlns:a16="http://schemas.microsoft.com/office/drawing/2014/main" val="4086913055"/>
                    </a:ext>
                  </a:extLst>
                </a:gridCol>
                <a:gridCol w="1201790">
                  <a:extLst>
                    <a:ext uri="{9D8B030D-6E8A-4147-A177-3AD203B41FA5}">
                      <a16:colId xmlns:a16="http://schemas.microsoft.com/office/drawing/2014/main" val="204471044"/>
                    </a:ext>
                  </a:extLst>
                </a:gridCol>
                <a:gridCol w="1201790">
                  <a:extLst>
                    <a:ext uri="{9D8B030D-6E8A-4147-A177-3AD203B41FA5}">
                      <a16:colId xmlns:a16="http://schemas.microsoft.com/office/drawing/2014/main" val="3542360487"/>
                    </a:ext>
                  </a:extLst>
                </a:gridCol>
                <a:gridCol w="1201790">
                  <a:extLst>
                    <a:ext uri="{9D8B030D-6E8A-4147-A177-3AD203B41FA5}">
                      <a16:colId xmlns:a16="http://schemas.microsoft.com/office/drawing/2014/main" val="606212096"/>
                    </a:ext>
                  </a:extLst>
                </a:gridCol>
                <a:gridCol w="1201790">
                  <a:extLst>
                    <a:ext uri="{9D8B030D-6E8A-4147-A177-3AD203B41FA5}">
                      <a16:colId xmlns:a16="http://schemas.microsoft.com/office/drawing/2014/main" val="2457033736"/>
                    </a:ext>
                  </a:extLst>
                </a:gridCol>
              </a:tblGrid>
              <a:tr h="32173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จังหวัด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หน่วยงาน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วุฒิการศึกษาสูงสุด (คน)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2572422"/>
                  </a:ext>
                </a:extLst>
              </a:tr>
              <a:tr h="3217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อนุปริญญา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ปริญญาตรี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ปริญญาโท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ปริญญาเอก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04744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รพ. .......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6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</a:t>
                      </a:r>
                      <a:r>
                        <a:rPr lang="en-US" sz="16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6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</a:t>
                      </a:r>
                      <a:r>
                        <a:rPr lang="en-US" sz="16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80133091"/>
                  </a:ext>
                </a:extLst>
              </a:tr>
              <a:tr h="406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73835283"/>
                  </a:ext>
                </a:extLst>
              </a:tr>
              <a:tr h="43931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871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197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0FFD7-B798-1562-E580-FAF9D8E84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C7E6A8E-31FE-22EA-C1CE-00ECAD003FA8}"/>
              </a:ext>
            </a:extLst>
          </p:cNvPr>
          <p:cNvSpPr txBox="1">
            <a:spLocks/>
          </p:cNvSpPr>
          <p:nvPr/>
        </p:nvSpPr>
        <p:spPr>
          <a:xfrm>
            <a:off x="795866" y="590805"/>
            <a:ext cx="9372600" cy="66410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3600" b="1" dirty="0">
                <a:cs typeface="+mn-cs"/>
              </a:rPr>
              <a:t>สถานการณ์การฝึกอบรมตามประเภทการจ้างงาน </a:t>
            </a:r>
            <a:endParaRPr lang="en-US" sz="3600" b="1" dirty="0">
              <a:cs typeface="+mn-cs"/>
            </a:endParaRPr>
          </a:p>
        </p:txBody>
      </p:sp>
      <p:sp>
        <p:nvSpPr>
          <p:cNvPr id="4" name="ชื่อเรื่อง 1">
            <a:extLst>
              <a:ext uri="{FF2B5EF4-FFF2-40B4-BE49-F238E27FC236}">
                <a16:creationId xmlns:a16="http://schemas.microsoft.com/office/drawing/2014/main" id="{921EF323-1C61-9585-D435-5B3488C2BFA8}"/>
              </a:ext>
            </a:extLst>
          </p:cNvPr>
          <p:cNvSpPr txBox="1">
            <a:spLocks/>
          </p:cNvSpPr>
          <p:nvPr/>
        </p:nvSpPr>
        <p:spPr>
          <a:xfrm>
            <a:off x="1240366" y="1143001"/>
            <a:ext cx="9372600" cy="66410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2800" b="1" dirty="0">
                <a:cs typeface="+mn-cs"/>
              </a:rPr>
              <a:t>การฝึกอบรมเฉพาะทางหลักสูตรการฝึกอบรม ตาม </a:t>
            </a:r>
            <a:r>
              <a:rPr lang="en-US" sz="2800" b="1" dirty="0">
                <a:cs typeface="+mn-cs"/>
              </a:rPr>
              <a:t>Service plan</a:t>
            </a:r>
            <a:r>
              <a:rPr lang="th-TH" sz="2800" b="1" dirty="0">
                <a:cs typeface="+mn-cs"/>
              </a:rPr>
              <a:t> </a:t>
            </a:r>
          </a:p>
          <a:p>
            <a:r>
              <a:rPr lang="th-TH" sz="2800" b="1" dirty="0">
                <a:cs typeface="+mn-cs"/>
              </a:rPr>
              <a:t>เทียบกับจำนวนปฏิบัติงานจริง คิดเป็น ร้อยละ....... </a:t>
            </a:r>
            <a:endParaRPr lang="en-US" sz="2800" b="1" dirty="0">
              <a:cs typeface="+mn-cs"/>
            </a:endParaRPr>
          </a:p>
        </p:txBody>
      </p:sp>
      <p:graphicFrame>
        <p:nvGraphicFramePr>
          <p:cNvPr id="5" name="ตาราง 4">
            <a:extLst>
              <a:ext uri="{FF2B5EF4-FFF2-40B4-BE49-F238E27FC236}">
                <a16:creationId xmlns:a16="http://schemas.microsoft.com/office/drawing/2014/main" id="{4F77E003-3352-EB31-4E90-79A8A32CE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877134"/>
              </p:ext>
            </p:extLst>
          </p:nvPr>
        </p:nvGraphicFramePr>
        <p:xfrm>
          <a:off x="702732" y="2027248"/>
          <a:ext cx="10930465" cy="22113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5391">
                  <a:extLst>
                    <a:ext uri="{9D8B030D-6E8A-4147-A177-3AD203B41FA5}">
                      <a16:colId xmlns:a16="http://schemas.microsoft.com/office/drawing/2014/main" val="3878042890"/>
                    </a:ext>
                  </a:extLst>
                </a:gridCol>
                <a:gridCol w="807810">
                  <a:extLst>
                    <a:ext uri="{9D8B030D-6E8A-4147-A177-3AD203B41FA5}">
                      <a16:colId xmlns:a16="http://schemas.microsoft.com/office/drawing/2014/main" val="879166574"/>
                    </a:ext>
                  </a:extLst>
                </a:gridCol>
                <a:gridCol w="586129">
                  <a:extLst>
                    <a:ext uri="{9D8B030D-6E8A-4147-A177-3AD203B41FA5}">
                      <a16:colId xmlns:a16="http://schemas.microsoft.com/office/drawing/2014/main" val="264469757"/>
                    </a:ext>
                  </a:extLst>
                </a:gridCol>
                <a:gridCol w="480435">
                  <a:extLst>
                    <a:ext uri="{9D8B030D-6E8A-4147-A177-3AD203B41FA5}">
                      <a16:colId xmlns:a16="http://schemas.microsoft.com/office/drawing/2014/main" val="3120690887"/>
                    </a:ext>
                  </a:extLst>
                </a:gridCol>
                <a:gridCol w="597725">
                  <a:extLst>
                    <a:ext uri="{9D8B030D-6E8A-4147-A177-3AD203B41FA5}">
                      <a16:colId xmlns:a16="http://schemas.microsoft.com/office/drawing/2014/main" val="678194358"/>
                    </a:ext>
                  </a:extLst>
                </a:gridCol>
                <a:gridCol w="480435">
                  <a:extLst>
                    <a:ext uri="{9D8B030D-6E8A-4147-A177-3AD203B41FA5}">
                      <a16:colId xmlns:a16="http://schemas.microsoft.com/office/drawing/2014/main" val="1620620257"/>
                    </a:ext>
                  </a:extLst>
                </a:gridCol>
                <a:gridCol w="480435">
                  <a:extLst>
                    <a:ext uri="{9D8B030D-6E8A-4147-A177-3AD203B41FA5}">
                      <a16:colId xmlns:a16="http://schemas.microsoft.com/office/drawing/2014/main" val="3938177779"/>
                    </a:ext>
                  </a:extLst>
                </a:gridCol>
                <a:gridCol w="597725">
                  <a:extLst>
                    <a:ext uri="{9D8B030D-6E8A-4147-A177-3AD203B41FA5}">
                      <a16:colId xmlns:a16="http://schemas.microsoft.com/office/drawing/2014/main" val="3182365135"/>
                    </a:ext>
                  </a:extLst>
                </a:gridCol>
                <a:gridCol w="480435">
                  <a:extLst>
                    <a:ext uri="{9D8B030D-6E8A-4147-A177-3AD203B41FA5}">
                      <a16:colId xmlns:a16="http://schemas.microsoft.com/office/drawing/2014/main" val="577390983"/>
                    </a:ext>
                  </a:extLst>
                </a:gridCol>
                <a:gridCol w="480435">
                  <a:extLst>
                    <a:ext uri="{9D8B030D-6E8A-4147-A177-3AD203B41FA5}">
                      <a16:colId xmlns:a16="http://schemas.microsoft.com/office/drawing/2014/main" val="3817661996"/>
                    </a:ext>
                  </a:extLst>
                </a:gridCol>
                <a:gridCol w="597725">
                  <a:extLst>
                    <a:ext uri="{9D8B030D-6E8A-4147-A177-3AD203B41FA5}">
                      <a16:colId xmlns:a16="http://schemas.microsoft.com/office/drawing/2014/main" val="131006398"/>
                    </a:ext>
                  </a:extLst>
                </a:gridCol>
                <a:gridCol w="480435">
                  <a:extLst>
                    <a:ext uri="{9D8B030D-6E8A-4147-A177-3AD203B41FA5}">
                      <a16:colId xmlns:a16="http://schemas.microsoft.com/office/drawing/2014/main" val="3217995243"/>
                    </a:ext>
                  </a:extLst>
                </a:gridCol>
                <a:gridCol w="480435">
                  <a:extLst>
                    <a:ext uri="{9D8B030D-6E8A-4147-A177-3AD203B41FA5}">
                      <a16:colId xmlns:a16="http://schemas.microsoft.com/office/drawing/2014/main" val="2614679479"/>
                    </a:ext>
                  </a:extLst>
                </a:gridCol>
                <a:gridCol w="597725">
                  <a:extLst>
                    <a:ext uri="{9D8B030D-6E8A-4147-A177-3AD203B41FA5}">
                      <a16:colId xmlns:a16="http://schemas.microsoft.com/office/drawing/2014/main" val="1004811989"/>
                    </a:ext>
                  </a:extLst>
                </a:gridCol>
                <a:gridCol w="480435">
                  <a:extLst>
                    <a:ext uri="{9D8B030D-6E8A-4147-A177-3AD203B41FA5}">
                      <a16:colId xmlns:a16="http://schemas.microsoft.com/office/drawing/2014/main" val="354665337"/>
                    </a:ext>
                  </a:extLst>
                </a:gridCol>
                <a:gridCol w="480435">
                  <a:extLst>
                    <a:ext uri="{9D8B030D-6E8A-4147-A177-3AD203B41FA5}">
                      <a16:colId xmlns:a16="http://schemas.microsoft.com/office/drawing/2014/main" val="297100151"/>
                    </a:ext>
                  </a:extLst>
                </a:gridCol>
                <a:gridCol w="597725">
                  <a:extLst>
                    <a:ext uri="{9D8B030D-6E8A-4147-A177-3AD203B41FA5}">
                      <a16:colId xmlns:a16="http://schemas.microsoft.com/office/drawing/2014/main" val="2089175079"/>
                    </a:ext>
                  </a:extLst>
                </a:gridCol>
                <a:gridCol w="480435">
                  <a:extLst>
                    <a:ext uri="{9D8B030D-6E8A-4147-A177-3AD203B41FA5}">
                      <a16:colId xmlns:a16="http://schemas.microsoft.com/office/drawing/2014/main" val="2661486294"/>
                    </a:ext>
                  </a:extLst>
                </a:gridCol>
                <a:gridCol w="480435">
                  <a:extLst>
                    <a:ext uri="{9D8B030D-6E8A-4147-A177-3AD203B41FA5}">
                      <a16:colId xmlns:a16="http://schemas.microsoft.com/office/drawing/2014/main" val="2401668963"/>
                    </a:ext>
                  </a:extLst>
                </a:gridCol>
                <a:gridCol w="597725">
                  <a:extLst>
                    <a:ext uri="{9D8B030D-6E8A-4147-A177-3AD203B41FA5}">
                      <a16:colId xmlns:a16="http://schemas.microsoft.com/office/drawing/2014/main" val="350299242"/>
                    </a:ext>
                  </a:extLst>
                </a:gridCol>
              </a:tblGrid>
              <a:tr h="3756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จังหวัด</a:t>
                      </a: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หน่วยงาน</a:t>
                      </a:r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ข้าราชการ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พนักงานกระทรวง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พนักงานราชการ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ลูกจ้างชั่วคราว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รายวัน - รายคาบ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รวม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363506"/>
                  </a:ext>
                </a:extLst>
              </a:tr>
              <a:tr h="839789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5767" marR="5767" marT="5767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ปฏิบัติจริง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ผ่านการอบรม</a:t>
                      </a:r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ร้อยละผ่านการอบรม /ปฏิบัติจริง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ปฏิบัติจริง</a:t>
                      </a:r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ผ่านการอบรม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ร้อยละผ่านการอบรม /ปฏิบัติจริง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ปฏิบัติจริง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ผ่านการอบรม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ร้อยละผ่านการอบรม /ปฏิบัติจริง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ปฏิบัติจริง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ผ่านการอบรม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ร้อยละผ่านการอบรม /ปฏิบัติจริง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ปฏิบัติจริง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ผ่านการอบรม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ร้อยละผ่านการอบรม /ปฏิบัติจริง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ปฏิบัติจริง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ผ่านการอบรม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ร้อยละผ่านการอบรม /ปฏิบัติจริง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14818"/>
                  </a:ext>
                </a:extLst>
              </a:tr>
              <a:tr h="3319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......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4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รพ. .......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extLst>
                  <a:ext uri="{0D108BD9-81ED-4DB2-BD59-A6C34878D82A}">
                    <a16:rowId xmlns:a16="http://schemas.microsoft.com/office/drawing/2014/main" val="2176357431"/>
                  </a:ext>
                </a:extLst>
              </a:tr>
              <a:tr h="3319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/>
                </a:tc>
                <a:extLst>
                  <a:ext uri="{0D108BD9-81ED-4DB2-BD59-A6C34878D82A}">
                    <a16:rowId xmlns:a16="http://schemas.microsoft.com/office/drawing/2014/main" val="496214518"/>
                  </a:ext>
                </a:extLst>
              </a:tr>
              <a:tr h="33196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รวม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5767" marR="5767" marT="576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710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636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17450-F78A-93A6-25CE-267338FB7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A4B48CA-A2C3-30F3-5009-0DD103D6CB39}"/>
              </a:ext>
            </a:extLst>
          </p:cNvPr>
          <p:cNvSpPr txBox="1">
            <a:spLocks/>
          </p:cNvSpPr>
          <p:nvPr/>
        </p:nvSpPr>
        <p:spPr>
          <a:xfrm>
            <a:off x="618066" y="175574"/>
            <a:ext cx="10422468" cy="66410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2400" b="1" dirty="0">
                <a:cs typeface="+mn-cs"/>
              </a:rPr>
              <a:t>สถานการณ์การฝึกอบรมเฉพาะทางรายหลักสูตรการฝึกอบรม ตาม </a:t>
            </a:r>
            <a:r>
              <a:rPr lang="en-US" sz="2400" b="1" dirty="0">
                <a:cs typeface="+mn-cs"/>
              </a:rPr>
              <a:t>Service plan</a:t>
            </a:r>
            <a:r>
              <a:rPr lang="th-TH" sz="2400" b="1" dirty="0">
                <a:cs typeface="+mn-cs"/>
              </a:rPr>
              <a:t> </a:t>
            </a:r>
            <a:endParaRPr lang="en-US" sz="2400" b="1" dirty="0">
              <a:cs typeface="+mn-cs"/>
            </a:endParaRPr>
          </a:p>
        </p:txBody>
      </p:sp>
      <p:graphicFrame>
        <p:nvGraphicFramePr>
          <p:cNvPr id="3" name="ตาราง 2">
            <a:extLst>
              <a:ext uri="{FF2B5EF4-FFF2-40B4-BE49-F238E27FC236}">
                <a16:creationId xmlns:a16="http://schemas.microsoft.com/office/drawing/2014/main" id="{2CFDFE6B-1073-B0A2-C587-91A92BFA36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392182"/>
              </p:ext>
            </p:extLst>
          </p:nvPr>
        </p:nvGraphicFramePr>
        <p:xfrm>
          <a:off x="518583" y="507625"/>
          <a:ext cx="11154833" cy="6255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4501">
                  <a:extLst>
                    <a:ext uri="{9D8B030D-6E8A-4147-A177-3AD203B41FA5}">
                      <a16:colId xmlns:a16="http://schemas.microsoft.com/office/drawing/2014/main" val="1273399110"/>
                    </a:ext>
                  </a:extLst>
                </a:gridCol>
                <a:gridCol w="4258225">
                  <a:extLst>
                    <a:ext uri="{9D8B030D-6E8A-4147-A177-3AD203B41FA5}">
                      <a16:colId xmlns:a16="http://schemas.microsoft.com/office/drawing/2014/main" val="2091728408"/>
                    </a:ext>
                  </a:extLst>
                </a:gridCol>
                <a:gridCol w="2724282">
                  <a:extLst>
                    <a:ext uri="{9D8B030D-6E8A-4147-A177-3AD203B41FA5}">
                      <a16:colId xmlns:a16="http://schemas.microsoft.com/office/drawing/2014/main" val="2947606658"/>
                    </a:ext>
                  </a:extLst>
                </a:gridCol>
                <a:gridCol w="961271">
                  <a:extLst>
                    <a:ext uri="{9D8B030D-6E8A-4147-A177-3AD203B41FA5}">
                      <a16:colId xmlns:a16="http://schemas.microsoft.com/office/drawing/2014/main" val="1119535930"/>
                    </a:ext>
                  </a:extLst>
                </a:gridCol>
                <a:gridCol w="961271">
                  <a:extLst>
                    <a:ext uri="{9D8B030D-6E8A-4147-A177-3AD203B41FA5}">
                      <a16:colId xmlns:a16="http://schemas.microsoft.com/office/drawing/2014/main" val="1283182451"/>
                    </a:ext>
                  </a:extLst>
                </a:gridCol>
                <a:gridCol w="1180202">
                  <a:extLst>
                    <a:ext uri="{9D8B030D-6E8A-4147-A177-3AD203B41FA5}">
                      <a16:colId xmlns:a16="http://schemas.microsoft.com/office/drawing/2014/main" val="3104803628"/>
                    </a:ext>
                  </a:extLst>
                </a:gridCol>
                <a:gridCol w="595081">
                  <a:extLst>
                    <a:ext uri="{9D8B030D-6E8A-4147-A177-3AD203B41FA5}">
                      <a16:colId xmlns:a16="http://schemas.microsoft.com/office/drawing/2014/main" val="1490102286"/>
                    </a:ext>
                  </a:extLst>
                </a:gridCol>
              </a:tblGrid>
              <a:tr h="73068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ลำดับ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</a:t>
                      </a: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ชื่อหลักสูตร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ปฏิบัติจริง</a:t>
                      </a: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จำนวนที่ผ่านการอบรม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ร้อยละ / </a:t>
                      </a:r>
                    </a:p>
                    <a:p>
                      <a:pPr algn="ctr" fontAlgn="b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หมายเหตุ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012895"/>
                  </a:ext>
                </a:extLst>
              </a:tr>
              <a:tr h="1959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สาขาหัวใจ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578190857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สาขามะเร็ง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566164048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สาขาอุบัติเหตุและฉุกเฉิน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762473927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สาขาทารกแรกเกิด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778621341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สาขาการรับบริจาคอวัยวะ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042260144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สาขาสุขภาพจิตและสารเสพติด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401122593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สาขาโรคไม่ติดต่อ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468088452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สาขาตา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120459163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สาขาไต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1337322635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สาขาศัลยกรรม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153088962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สาขาแม่และเด็ก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955125338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สาขาอายุรกรรม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136485162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</a:t>
                      </a:r>
                      <a:r>
                        <a:rPr lang="th-TH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ออร์โธปิ</a:t>
                      </a:r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ดิก</a:t>
                      </a:r>
                      <a:r>
                        <a:rPr lang="th-TH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ส์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487323390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สาขาสุขภาพช่องปาก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644596325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Intermediate Care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1722200949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สาขาการแพทย์แผนไทยและการแพทย์ผสมผสาน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1719516452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สาขากัญชาทางการแพทย์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4188502653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สาขาการใช้ยาอย่างสมเหตุผลและการจัดการการดื้อยาต้านจุลชีพ 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RDU-AMR)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1077650497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สาขาระบบสุขภาพปฐมภูมิและระบบสุขภาพอำเภอ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483640574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สาขาสถานชีวา</a:t>
                      </a:r>
                      <a:r>
                        <a:rPr lang="th-TH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ภิ</a:t>
                      </a:r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บาล (รอข้อคิดเห็นจากคณะกรรมการ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Service Plan)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525484534"/>
                  </a:ext>
                </a:extLst>
              </a:tr>
              <a:tr h="1408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อื่นๆ (ระบุชื่อสาขา)</a:t>
                      </a: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หลักสูตรอื่นๆ (ระบุชื่อหลักสูตร)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th-TH" sz="1200" u="none" strike="noStrike" dirty="0"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1090494524"/>
                  </a:ext>
                </a:extLst>
              </a:tr>
              <a:tr h="29808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รวม</a:t>
                      </a: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1200" u="none" strike="noStrike" dirty="0"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724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756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F642700C-F3A2-9DC9-9678-7C1F12BE52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191228"/>
              </p:ext>
            </p:extLst>
          </p:nvPr>
        </p:nvGraphicFramePr>
        <p:xfrm>
          <a:off x="436032" y="539769"/>
          <a:ext cx="11319936" cy="5941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9840">
                  <a:extLst>
                    <a:ext uri="{9D8B030D-6E8A-4147-A177-3AD203B41FA5}">
                      <a16:colId xmlns:a16="http://schemas.microsoft.com/office/drawing/2014/main" val="1273399110"/>
                    </a:ext>
                  </a:extLst>
                </a:gridCol>
                <a:gridCol w="4552813">
                  <a:extLst>
                    <a:ext uri="{9D8B030D-6E8A-4147-A177-3AD203B41FA5}">
                      <a16:colId xmlns:a16="http://schemas.microsoft.com/office/drawing/2014/main" val="4176497446"/>
                    </a:ext>
                  </a:extLst>
                </a:gridCol>
                <a:gridCol w="2658415">
                  <a:extLst>
                    <a:ext uri="{9D8B030D-6E8A-4147-A177-3AD203B41FA5}">
                      <a16:colId xmlns:a16="http://schemas.microsoft.com/office/drawing/2014/main" val="2947606658"/>
                    </a:ext>
                  </a:extLst>
                </a:gridCol>
                <a:gridCol w="565280">
                  <a:extLst>
                    <a:ext uri="{9D8B030D-6E8A-4147-A177-3AD203B41FA5}">
                      <a16:colId xmlns:a16="http://schemas.microsoft.com/office/drawing/2014/main" val="1283182451"/>
                    </a:ext>
                  </a:extLst>
                </a:gridCol>
                <a:gridCol w="578426">
                  <a:extLst>
                    <a:ext uri="{9D8B030D-6E8A-4147-A177-3AD203B41FA5}">
                      <a16:colId xmlns:a16="http://schemas.microsoft.com/office/drawing/2014/main" val="3104803628"/>
                    </a:ext>
                  </a:extLst>
                </a:gridCol>
                <a:gridCol w="631009">
                  <a:extLst>
                    <a:ext uri="{9D8B030D-6E8A-4147-A177-3AD203B41FA5}">
                      <a16:colId xmlns:a16="http://schemas.microsoft.com/office/drawing/2014/main" val="1490102286"/>
                    </a:ext>
                  </a:extLst>
                </a:gridCol>
                <a:gridCol w="604718">
                  <a:extLst>
                    <a:ext uri="{9D8B030D-6E8A-4147-A177-3AD203B41FA5}">
                      <a16:colId xmlns:a16="http://schemas.microsoft.com/office/drawing/2014/main" val="1034467633"/>
                    </a:ext>
                  </a:extLst>
                </a:gridCol>
                <a:gridCol w="578426">
                  <a:extLst>
                    <a:ext uri="{9D8B030D-6E8A-4147-A177-3AD203B41FA5}">
                      <a16:colId xmlns:a16="http://schemas.microsoft.com/office/drawing/2014/main" val="2140753434"/>
                    </a:ext>
                  </a:extLst>
                </a:gridCol>
                <a:gridCol w="631009">
                  <a:extLst>
                    <a:ext uri="{9D8B030D-6E8A-4147-A177-3AD203B41FA5}">
                      <a16:colId xmlns:a16="http://schemas.microsoft.com/office/drawing/2014/main" val="3791709572"/>
                    </a:ext>
                  </a:extLst>
                </a:gridCol>
              </a:tblGrid>
              <a:tr h="18362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ลำดับ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</a:t>
                      </a: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ชื่อหลักสูตร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จำนวนความต้องการ (คน)</a:t>
                      </a: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รวม</a:t>
                      </a: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012895"/>
                  </a:ext>
                </a:extLst>
              </a:tr>
              <a:tr h="15187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ปี 2568</a:t>
                      </a: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ปี 2569</a:t>
                      </a: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ปี 2570</a:t>
                      </a: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ปี 2571</a:t>
                      </a: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ปี 2572</a:t>
                      </a:r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064" marR="7064" marT="706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190857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สาขาหัวใจ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566164048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สาขามะเร็ง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762473927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สาขาอุบัติเหตุและฉุกเฉิน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778621341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4</a:t>
                      </a: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สาขาทารกแรกเกิด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042260144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สาขาการรับบริจาคอวัยวะ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401122593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สาขาสุขภาพจิตและสารเสพติด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468088452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สาขาโรคไม่ติดต่อ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120459163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สาขาตา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1337322635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สาขาไต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153088962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สาขาศัลยกรรม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955125338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สาขาแม่และเด็ก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136485162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สาขาอายุรกรรม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487323390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</a:t>
                      </a:r>
                      <a:r>
                        <a:rPr lang="th-TH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ออร์โธปิ</a:t>
                      </a:r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ดิก</a:t>
                      </a:r>
                      <a:r>
                        <a:rPr lang="th-TH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ส์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644596325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สาขาสุขภาพช่องปาก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1034655505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Intermediate Care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164888701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สาขาการแพทย์แผนไทยและการแพทย์ผสมผสาน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165236903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สาขากัญชาทางการแพทย์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264835049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สาขาการใช้ยาอย่างสมเหตุผลและการจัดการการดื้อยาต้านจุลชีพ 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RDU-AMR)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3606783874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สาขาระบบสุขภาพปฐมภูมิและระบบสุขภาพอำเภอ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4139028999"/>
                  </a:ext>
                </a:extLst>
              </a:tr>
              <a:tr h="15221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สาขาสถานชีวา</a:t>
                      </a:r>
                      <a:r>
                        <a:rPr lang="th-TH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ภิ</a:t>
                      </a:r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บาล (รอข้อคิดเห็นจากคณะกรรมการ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Service Plan)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1722200949"/>
                  </a:ext>
                </a:extLst>
              </a:tr>
              <a:tr h="12220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อื่นๆ </a:t>
                      </a:r>
                      <a:r>
                        <a:rPr lang="th-TH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+mn-cs"/>
                        </a:rPr>
                        <a:t>(ระบุชื่อสาขา)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200" u="none" strike="noStrike" dirty="0">
                          <a:effectLst/>
                          <a:latin typeface="Cordia New" panose="020B0304020202020204" pitchFamily="34" charset="-34"/>
                          <a:cs typeface="+mn-cs"/>
                        </a:rPr>
                        <a:t>หลักสูตรอื่นๆ  (ระบุชื่อหลักสูตร)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1719516452"/>
                  </a:ext>
                </a:extLst>
              </a:tr>
              <a:tr h="17463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รวม</a:t>
                      </a: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1200" u="none" strike="noStrike" dirty="0"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1200" u="none" strike="noStrike" dirty="0"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1200" u="none" strike="noStrike" dirty="0"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1200" u="none" strike="noStrike" dirty="0">
                        <a:effectLst/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marL="7064" marR="7064" marT="7064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724208"/>
                  </a:ext>
                </a:extLst>
              </a:tr>
            </a:tbl>
          </a:graphicData>
        </a:graphic>
      </p:graphicFrame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0A0F5B8-6B1A-5C1D-283D-360ACA041B71}"/>
              </a:ext>
            </a:extLst>
          </p:cNvPr>
          <p:cNvSpPr txBox="1">
            <a:spLocks/>
          </p:cNvSpPr>
          <p:nvPr/>
        </p:nvSpPr>
        <p:spPr>
          <a:xfrm>
            <a:off x="618066" y="175574"/>
            <a:ext cx="10422468" cy="66410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2400" b="1" dirty="0">
                <a:cs typeface="+mn-cs"/>
              </a:rPr>
              <a:t>สถานการณ์การฝึกอบรมเฉพาะทาง รายหลักสูตรการฝึกอบรม ตาม </a:t>
            </a:r>
            <a:r>
              <a:rPr lang="en-US" sz="2400" b="1" dirty="0">
                <a:cs typeface="+mn-cs"/>
              </a:rPr>
              <a:t>Service plan</a:t>
            </a:r>
            <a:r>
              <a:rPr lang="th-TH" sz="2400" b="1" dirty="0">
                <a:cs typeface="+mn-cs"/>
              </a:rPr>
              <a:t> </a:t>
            </a:r>
            <a:endParaRPr lang="en-US" sz="24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4762813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794</Words>
  <Application>Microsoft Office PowerPoint</Application>
  <PresentationFormat>แบบจอกว้าง</PresentationFormat>
  <Paragraphs>408</Paragraphs>
  <Slides>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Cordia New</vt:lpstr>
      <vt:lpstr>ธีมของ Office</vt:lpstr>
      <vt:lpstr>รายงานข้อมูลการฝึกอบรม สายงานพยาบาลวิชาชีพ ชื่อหน่วยงาน.....................................................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BD-LENOVO</dc:creator>
  <cp:lastModifiedBy>BD-LENOVO</cp:lastModifiedBy>
  <cp:revision>3</cp:revision>
  <dcterms:created xsi:type="dcterms:W3CDTF">2024-11-15T02:00:26Z</dcterms:created>
  <dcterms:modified xsi:type="dcterms:W3CDTF">2024-11-18T04:30:11Z</dcterms:modified>
</cp:coreProperties>
</file>