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1" r:id="rId1"/>
    <p:sldMasterId id="2147483658" r:id="rId2"/>
  </p:sldMasterIdLst>
  <p:notesMasterIdLst>
    <p:notesMasterId r:id="rId46"/>
  </p:notesMasterIdLst>
  <p:handoutMasterIdLst>
    <p:handoutMasterId r:id="rId47"/>
  </p:handoutMasterIdLst>
  <p:sldIdLst>
    <p:sldId id="498" r:id="rId3"/>
    <p:sldId id="499" r:id="rId4"/>
    <p:sldId id="500" r:id="rId5"/>
    <p:sldId id="501" r:id="rId6"/>
    <p:sldId id="502" r:id="rId7"/>
    <p:sldId id="503" r:id="rId8"/>
    <p:sldId id="504" r:id="rId9"/>
    <p:sldId id="505" r:id="rId10"/>
    <p:sldId id="506" r:id="rId11"/>
    <p:sldId id="316" r:id="rId12"/>
    <p:sldId id="387" r:id="rId13"/>
    <p:sldId id="468" r:id="rId14"/>
    <p:sldId id="463" r:id="rId15"/>
    <p:sldId id="464" r:id="rId16"/>
    <p:sldId id="465" r:id="rId17"/>
    <p:sldId id="466" r:id="rId18"/>
    <p:sldId id="467" r:id="rId19"/>
    <p:sldId id="470" r:id="rId20"/>
    <p:sldId id="471" r:id="rId21"/>
    <p:sldId id="474" r:id="rId22"/>
    <p:sldId id="494" r:id="rId23"/>
    <p:sldId id="473" r:id="rId24"/>
    <p:sldId id="472" r:id="rId25"/>
    <p:sldId id="475" r:id="rId26"/>
    <p:sldId id="476" r:id="rId27"/>
    <p:sldId id="477" r:id="rId28"/>
    <p:sldId id="478" r:id="rId29"/>
    <p:sldId id="496" r:id="rId30"/>
    <p:sldId id="497" r:id="rId31"/>
    <p:sldId id="479" r:id="rId32"/>
    <p:sldId id="480" r:id="rId33"/>
    <p:sldId id="481" r:id="rId34"/>
    <p:sldId id="482" r:id="rId35"/>
    <p:sldId id="483" r:id="rId36"/>
    <p:sldId id="484" r:id="rId37"/>
    <p:sldId id="485" r:id="rId38"/>
    <p:sldId id="486" r:id="rId39"/>
    <p:sldId id="492" r:id="rId40"/>
    <p:sldId id="490" r:id="rId41"/>
    <p:sldId id="493" r:id="rId42"/>
    <p:sldId id="487" r:id="rId43"/>
    <p:sldId id="495" r:id="rId44"/>
    <p:sldId id="491" r:id="rId45"/>
  </p:sldIdLst>
  <p:sldSz cx="9144000" cy="5143500" type="screen16x9"/>
  <p:notesSz cx="10021888" cy="6889750"/>
  <p:embeddedFontLst>
    <p:embeddedFont>
      <p:font typeface="Angsana New" pitchFamily="18" charset="-34"/>
      <p:regular r:id="rId48"/>
      <p:bold r:id="rId49"/>
      <p:italic r:id="rId50"/>
      <p:boldItalic r:id="rId51"/>
    </p:embeddedFont>
    <p:embeddedFont>
      <p:font typeface="TH SarabunIT๙" pitchFamily="34" charset="-34"/>
      <p:regular r:id="rId52"/>
      <p:bold r:id="rId53"/>
      <p:italic r:id="rId54"/>
      <p:boldItalic r:id="rId55"/>
    </p:embeddedFont>
    <p:embeddedFont>
      <p:font typeface="TH NiramitIT๙" pitchFamily="2" charset="-34"/>
      <p:regular r:id="rId56"/>
      <p:bold r:id="rId57"/>
      <p:italic r:id="rId58"/>
    </p:embeddedFont>
    <p:embeddedFont>
      <p:font typeface="Cordia New" pitchFamily="34" charset="-34"/>
      <p:regular r:id="rId59"/>
      <p:bold r:id="rId60"/>
      <p:italic r:id="rId61"/>
      <p:boldItalic r:id="rId62"/>
    </p:embeddedFont>
    <p:embeddedFont>
      <p:font typeface="Malgun Gothic" pitchFamily="34" charset="-127"/>
      <p:regular r:id="rId63"/>
      <p:bold r:id="rId64"/>
    </p:embeddedFont>
    <p:embeddedFont>
      <p:font typeface="Calibri Light" pitchFamily="34" charset="0"/>
      <p:regular r:id="rId65"/>
      <p:italic r:id="rId66"/>
    </p:embeddedFont>
    <p:embeddedFont>
      <p:font typeface="Arial Unicode MS" pitchFamily="34" charset="-128"/>
      <p:regular r:id="rId67"/>
    </p:embeddedFont>
    <p:embeddedFont>
      <p:font typeface="4815_KwangMD_Catthai" charset="0"/>
      <p:regular r:id="rId68"/>
    </p:embeddedFont>
    <p:embeddedFont>
      <p:font typeface="Calibri" pitchFamily="34" charset="0"/>
      <p:regular r:id="rId69"/>
      <p:bold r:id="rId70"/>
      <p:italic r:id="rId71"/>
      <p:boldItalic r:id="rId72"/>
    </p:embeddedFont>
    <p:embeddedFont>
      <p:font typeface="TH SarabunPSK" pitchFamily="34" charset="-34"/>
      <p:regular r:id="rId73"/>
      <p:bold r:id="rId74"/>
      <p:italic r:id="rId75"/>
      <p:boldItalic r:id="rId76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80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FFCCFF"/>
    <a:srgbClr val="FFCC99"/>
    <a:srgbClr val="99CCFF"/>
    <a:srgbClr val="CC99FF"/>
    <a:srgbClr val="006600"/>
    <a:srgbClr val="003300"/>
    <a:srgbClr val="FFFFCC"/>
    <a:srgbClr val="CCFF99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DF18680-E054-41AD-8BC1-D1AEF772440D}" styleName="ลักษณะสีปานกลาง 2 - เน้น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ลักษณะสีปานกลาง 2 - เน้น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ลักษณะสีปานกลาง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ลักษณะสีปานกลาง 2 - เน้น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ลักษณะสีปานกลาง 2 - เน้น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ลักษณะสีปานกลาง 2 - เน้น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84" autoAdjust="0"/>
    <p:restoredTop sz="94910" autoAdjust="0"/>
  </p:normalViewPr>
  <p:slideViewPr>
    <p:cSldViewPr showGuides="1">
      <p:cViewPr>
        <p:scale>
          <a:sx n="100" d="100"/>
          <a:sy n="100" d="100"/>
        </p:scale>
        <p:origin x="-1086" y="-360"/>
      </p:cViewPr>
      <p:guideLst>
        <p:guide orient="horz" pos="1801"/>
        <p:guide pos="2880"/>
      </p:guideLst>
    </p:cSldViewPr>
  </p:slideViewPr>
  <p:outlineViewPr>
    <p:cViewPr>
      <p:scale>
        <a:sx n="33" d="100"/>
        <a:sy n="33" d="100"/>
      </p:scale>
      <p:origin x="0" y="2136"/>
    </p:cViewPr>
  </p:outlin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83" d="100"/>
          <a:sy n="83" d="100"/>
        </p:scale>
        <p:origin x="-3192" y="-72"/>
      </p:cViewPr>
      <p:guideLst>
        <p:guide orient="horz" pos="2170"/>
        <p:guide pos="315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handoutMaster" Target="handoutMasters/handoutMaster1.xml"/><Relationship Id="rId50" Type="http://schemas.openxmlformats.org/officeDocument/2006/relationships/font" Target="fonts/font3.fntdata"/><Relationship Id="rId55" Type="http://schemas.openxmlformats.org/officeDocument/2006/relationships/font" Target="fonts/font8.fntdata"/><Relationship Id="rId63" Type="http://schemas.openxmlformats.org/officeDocument/2006/relationships/font" Target="fonts/font16.fntdata"/><Relationship Id="rId68" Type="http://schemas.openxmlformats.org/officeDocument/2006/relationships/font" Target="fonts/font21.fntdata"/><Relationship Id="rId76" Type="http://schemas.openxmlformats.org/officeDocument/2006/relationships/font" Target="fonts/font29.fntdata"/><Relationship Id="rId7" Type="http://schemas.openxmlformats.org/officeDocument/2006/relationships/slide" Target="slides/slide5.xml"/><Relationship Id="rId71" Type="http://schemas.openxmlformats.org/officeDocument/2006/relationships/font" Target="fonts/font24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font" Target="fonts/font6.fntdata"/><Relationship Id="rId58" Type="http://schemas.openxmlformats.org/officeDocument/2006/relationships/font" Target="fonts/font11.fntdata"/><Relationship Id="rId66" Type="http://schemas.openxmlformats.org/officeDocument/2006/relationships/font" Target="fonts/font19.fntdata"/><Relationship Id="rId74" Type="http://schemas.openxmlformats.org/officeDocument/2006/relationships/font" Target="fonts/font27.fntdata"/><Relationship Id="rId79" Type="http://schemas.openxmlformats.org/officeDocument/2006/relationships/theme" Target="theme/theme1.xml"/><Relationship Id="rId5" Type="http://schemas.openxmlformats.org/officeDocument/2006/relationships/slide" Target="slides/slide3.xml"/><Relationship Id="rId61" Type="http://schemas.openxmlformats.org/officeDocument/2006/relationships/font" Target="fonts/font14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font" Target="fonts/font5.fntdata"/><Relationship Id="rId60" Type="http://schemas.openxmlformats.org/officeDocument/2006/relationships/font" Target="fonts/font13.fntdata"/><Relationship Id="rId65" Type="http://schemas.openxmlformats.org/officeDocument/2006/relationships/font" Target="fonts/font18.fntdata"/><Relationship Id="rId73" Type="http://schemas.openxmlformats.org/officeDocument/2006/relationships/font" Target="fonts/font26.fntdata"/><Relationship Id="rId78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font" Target="fonts/font1.fntdata"/><Relationship Id="rId56" Type="http://schemas.openxmlformats.org/officeDocument/2006/relationships/font" Target="fonts/font9.fntdata"/><Relationship Id="rId64" Type="http://schemas.openxmlformats.org/officeDocument/2006/relationships/font" Target="fonts/font17.fntdata"/><Relationship Id="rId69" Type="http://schemas.openxmlformats.org/officeDocument/2006/relationships/font" Target="fonts/font22.fntdata"/><Relationship Id="rId77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font" Target="fonts/font4.fntdata"/><Relationship Id="rId72" Type="http://schemas.openxmlformats.org/officeDocument/2006/relationships/font" Target="fonts/font25.fntdata"/><Relationship Id="rId80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notesMaster" Target="notesMasters/notesMaster1.xml"/><Relationship Id="rId59" Type="http://schemas.openxmlformats.org/officeDocument/2006/relationships/font" Target="fonts/font12.fntdata"/><Relationship Id="rId67" Type="http://schemas.openxmlformats.org/officeDocument/2006/relationships/font" Target="fonts/font20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7.fntdata"/><Relationship Id="rId62" Type="http://schemas.openxmlformats.org/officeDocument/2006/relationships/font" Target="fonts/font15.fntdata"/><Relationship Id="rId70" Type="http://schemas.openxmlformats.org/officeDocument/2006/relationships/font" Target="fonts/font23.fntdata"/><Relationship Id="rId75" Type="http://schemas.openxmlformats.org/officeDocument/2006/relationships/font" Target="fonts/font2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2.fntdata"/><Relationship Id="rId57" Type="http://schemas.openxmlformats.org/officeDocument/2006/relationships/font" Target="fonts/font10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42818" cy="344487"/>
          </a:xfrm>
          <a:prstGeom prst="rect">
            <a:avLst/>
          </a:prstGeom>
        </p:spPr>
        <p:txBody>
          <a:bodyPr vert="horz" lIns="96634" tIns="48317" rIns="96634" bIns="48317" rtlCol="0"/>
          <a:lstStyle>
            <a:lvl1pPr algn="l">
              <a:defRPr sz="1300"/>
            </a:lvl1pPr>
          </a:lstStyle>
          <a:p>
            <a:endParaRPr lang="ko-KR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76750" y="0"/>
            <a:ext cx="4342818" cy="344487"/>
          </a:xfrm>
          <a:prstGeom prst="rect">
            <a:avLst/>
          </a:prstGeom>
        </p:spPr>
        <p:txBody>
          <a:bodyPr vert="horz" lIns="96634" tIns="48317" rIns="96634" bIns="48317" rtlCol="0"/>
          <a:lstStyle>
            <a:lvl1pPr algn="r">
              <a:defRPr sz="1300"/>
            </a:lvl1pPr>
          </a:lstStyle>
          <a:p>
            <a:fld id="{40387649-87BE-48A6-AB38-3A28AD0FAB86}" type="datetimeFigureOut">
              <a:rPr lang="ko-KR" altLang="en-US" smtClean="0"/>
              <a:t>2019-11-18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44067"/>
            <a:ext cx="4342818" cy="344487"/>
          </a:xfrm>
          <a:prstGeom prst="rect">
            <a:avLst/>
          </a:prstGeom>
        </p:spPr>
        <p:txBody>
          <a:bodyPr vert="horz" lIns="96634" tIns="48317" rIns="96634" bIns="48317" rtlCol="0" anchor="b"/>
          <a:lstStyle>
            <a:lvl1pPr algn="l">
              <a:defRPr sz="1300"/>
            </a:lvl1pPr>
          </a:lstStyle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76750" y="6544067"/>
            <a:ext cx="4342818" cy="344487"/>
          </a:xfrm>
          <a:prstGeom prst="rect">
            <a:avLst/>
          </a:prstGeom>
        </p:spPr>
        <p:txBody>
          <a:bodyPr vert="horz" lIns="96634" tIns="48317" rIns="96634" bIns="48317" rtlCol="0" anchor="b"/>
          <a:lstStyle>
            <a:lvl1pPr algn="r">
              <a:defRPr sz="1300"/>
            </a:lvl1pPr>
          </a:lstStyle>
          <a:p>
            <a:fld id="{04DE6650-FA3D-4205-A4D4-AA0375A1773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291151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42818" cy="344487"/>
          </a:xfrm>
          <a:prstGeom prst="rect">
            <a:avLst/>
          </a:prstGeom>
        </p:spPr>
        <p:txBody>
          <a:bodyPr vert="horz" lIns="96634" tIns="48317" rIns="96634" bIns="48317" rtlCol="0"/>
          <a:lstStyle>
            <a:lvl1pPr algn="l">
              <a:defRPr sz="1300"/>
            </a:lvl1pPr>
          </a:lstStyle>
          <a:p>
            <a:endParaRPr lang="ko-KR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76750" y="0"/>
            <a:ext cx="4342818" cy="344487"/>
          </a:xfrm>
          <a:prstGeom prst="rect">
            <a:avLst/>
          </a:prstGeom>
        </p:spPr>
        <p:txBody>
          <a:bodyPr vert="horz" lIns="96634" tIns="48317" rIns="96634" bIns="48317" rtlCol="0"/>
          <a:lstStyle>
            <a:lvl1pPr algn="r">
              <a:defRPr sz="1300"/>
            </a:lvl1pPr>
          </a:lstStyle>
          <a:p>
            <a:fld id="{EC04DDF7-921D-4AC8-B946-4DD615DDC886}" type="datetimeFigureOut">
              <a:rPr lang="ko-KR" altLang="en-US" smtClean="0"/>
              <a:t>2019-11-18</a:t>
            </a:fld>
            <a:endParaRPr lang="ko-KR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713038" y="515938"/>
            <a:ext cx="4595812" cy="2584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34" tIns="48317" rIns="96634" bIns="48317" rtlCol="0" anchor="ctr"/>
          <a:lstStyle/>
          <a:p>
            <a:endParaRPr lang="ko-KR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002189" y="3272631"/>
            <a:ext cx="8017510" cy="3100388"/>
          </a:xfrm>
          <a:prstGeom prst="rect">
            <a:avLst/>
          </a:prstGeom>
        </p:spPr>
        <p:txBody>
          <a:bodyPr vert="horz" lIns="96634" tIns="48317" rIns="96634" bIns="48317" rtlCol="0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44067"/>
            <a:ext cx="4342818" cy="344487"/>
          </a:xfrm>
          <a:prstGeom prst="rect">
            <a:avLst/>
          </a:prstGeom>
        </p:spPr>
        <p:txBody>
          <a:bodyPr vert="horz" lIns="96634" tIns="48317" rIns="96634" bIns="48317" rtlCol="0" anchor="b"/>
          <a:lstStyle>
            <a:lvl1pPr algn="l">
              <a:defRPr sz="1300"/>
            </a:lvl1pPr>
          </a:lstStyle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76750" y="6544067"/>
            <a:ext cx="4342818" cy="344487"/>
          </a:xfrm>
          <a:prstGeom prst="rect">
            <a:avLst/>
          </a:prstGeom>
        </p:spPr>
        <p:txBody>
          <a:bodyPr vert="horz" lIns="96634" tIns="48317" rIns="96634" bIns="48317" rtlCol="0" anchor="b"/>
          <a:lstStyle>
            <a:lvl1pPr algn="r">
              <a:defRPr sz="1300"/>
            </a:lvl1pPr>
          </a:lstStyle>
          <a:p>
            <a:fld id="{A0042B24-5628-4EE2-A5C0-B4E095A4480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254447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FBA116-699A-41E6-8283-BFDEB3633452}" type="slidenum">
              <a:rPr lang="th-TH" smtClean="0"/>
              <a:t>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303637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FBA116-699A-41E6-8283-BFDEB3633452}" type="slidenum">
              <a:rPr lang="th-TH" smtClean="0"/>
              <a:t>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277444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FBA116-699A-41E6-8283-BFDEB3633452}" type="slidenum">
              <a:rPr lang="th-TH" smtClean="0"/>
              <a:t>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166038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FBA116-699A-41E6-8283-BFDEB3633452}" type="slidenum">
              <a:rPr lang="th-TH" smtClean="0"/>
              <a:t>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480084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FBA116-699A-41E6-8283-BFDEB3633452}" type="slidenum">
              <a:rPr lang="th-TH" smtClean="0"/>
              <a:t>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879990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FBA116-699A-41E6-8283-BFDEB3633452}" type="slidenum">
              <a:rPr lang="th-TH" smtClean="0"/>
              <a:t>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041241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FBA116-699A-41E6-8283-BFDEB3633452}" type="slidenum">
              <a:rPr lang="th-TH" smtClean="0"/>
              <a:t>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759957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FBA116-699A-41E6-8283-BFDEB3633452}" type="slidenum">
              <a:rPr lang="th-TH" smtClean="0"/>
              <a:t>8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940759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Shape 539"/>
          <p:cNvSpPr>
            <a:spLocks noGrp="1" noRot="1" noChangeAspect="1"/>
          </p:cNvSpPr>
          <p:nvPr>
            <p:ph type="sldImg" idx="2"/>
          </p:nvPr>
        </p:nvSpPr>
        <p:spPr>
          <a:xfrm>
            <a:off x="2713038" y="515938"/>
            <a:ext cx="4595812" cy="2584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0" name="Shape 540"/>
          <p:cNvSpPr txBox="1">
            <a:spLocks noGrp="1"/>
          </p:cNvSpPr>
          <p:nvPr>
            <p:ph type="body" idx="1"/>
          </p:nvPr>
        </p:nvSpPr>
        <p:spPr>
          <a:xfrm>
            <a:off x="1002189" y="3272631"/>
            <a:ext cx="8017510" cy="3100388"/>
          </a:xfrm>
          <a:prstGeom prst="rect">
            <a:avLst/>
          </a:prstGeom>
        </p:spPr>
        <p:txBody>
          <a:bodyPr spcFirstLastPara="1" wrap="square" lIns="96618" tIns="96618" rIns="96618" bIns="96618" anchor="t" anchorCtr="0">
            <a:noAutofit/>
          </a:bodyPr>
          <a:lstStyle/>
          <a:p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002-KIMS BUSINESS\007-bizdesign.tv\000-PPT FOR KMONG\PSD\13-05-14\모니터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3637" y="646773"/>
            <a:ext cx="3420164" cy="2989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2920519" y="744654"/>
            <a:ext cx="3146400" cy="194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28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7" name="Text Placeholder 9">
            <a:extLst>
              <a:ext uri="{FF2B5EF4-FFF2-40B4-BE49-F238E27FC236}">
                <a16:creationId xmlns="" xmlns:a16="http://schemas.microsoft.com/office/drawing/2014/main" id="{120A1E39-4EAE-4670-B341-E8765113888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4203515"/>
            <a:ext cx="9143999" cy="207553"/>
          </a:xfrm>
          <a:prstGeom prst="rect">
            <a:avLst/>
          </a:prstGeom>
        </p:spPr>
        <p:txBody>
          <a:bodyPr lIns="108000" anchor="ctr"/>
          <a:lstStyle>
            <a:lvl1pPr marL="0" indent="0" algn="ctr">
              <a:buNone/>
              <a:defRPr sz="1200" b="1" baseline="0">
                <a:solidFill>
                  <a:schemeClr val="tx1"/>
                </a:solidFill>
                <a:effectLst/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INSTERT THE TITLE OF YOUR PRESENTATION HERE</a:t>
            </a:r>
            <a:endParaRPr lang="ko-KR" altLang="en-US" dirty="0"/>
          </a:p>
        </p:txBody>
      </p:sp>
      <p:sp>
        <p:nvSpPr>
          <p:cNvPr id="8" name="제목 1">
            <a:extLst>
              <a:ext uri="{FF2B5EF4-FFF2-40B4-BE49-F238E27FC236}">
                <a16:creationId xmlns="" xmlns:a16="http://schemas.microsoft.com/office/drawing/2014/main" id="{3DAC9DBF-2FD4-4775-8F53-02C2F29CA8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651870"/>
            <a:ext cx="9143998" cy="5400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3600" b="1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FREE PPT TEMPLATES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702069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 txBox="1">
            <a:spLocks noGrp="1"/>
          </p:cNvSpPr>
          <p:nvPr>
            <p:ph type="body" idx="1"/>
          </p:nvPr>
        </p:nvSpPr>
        <p:spPr>
          <a:xfrm>
            <a:off x="2159325" y="2161800"/>
            <a:ext cx="4825500" cy="81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87350" algn="ctr" rtl="0">
              <a:spcBef>
                <a:spcPts val="600"/>
              </a:spcBef>
              <a:spcAft>
                <a:spcPts val="0"/>
              </a:spcAft>
              <a:buClr>
                <a:srgbClr val="1C4587"/>
              </a:buClr>
              <a:buSzPts val="2500"/>
              <a:buChar char="✘"/>
              <a:defRPr sz="2500" b="1">
                <a:solidFill>
                  <a:srgbClr val="1C4587"/>
                </a:solidFill>
              </a:defRPr>
            </a:lvl1pPr>
            <a:lvl2pPr marL="914400" lvl="1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✗"/>
              <a:defRPr sz="2500" b="1">
                <a:solidFill>
                  <a:srgbClr val="1C4587"/>
                </a:solidFill>
              </a:defRPr>
            </a:lvl2pPr>
            <a:lvl3pPr marL="1371600" lvl="2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■"/>
              <a:defRPr sz="2500" b="1">
                <a:solidFill>
                  <a:srgbClr val="1C4587"/>
                </a:solidFill>
              </a:defRPr>
            </a:lvl3pPr>
            <a:lvl4pPr marL="1828800" lvl="3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●"/>
              <a:defRPr sz="2500" b="1">
                <a:solidFill>
                  <a:srgbClr val="1C4587"/>
                </a:solidFill>
              </a:defRPr>
            </a:lvl4pPr>
            <a:lvl5pPr marL="2286000" lvl="4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○"/>
              <a:defRPr sz="2500" b="1">
                <a:solidFill>
                  <a:srgbClr val="1C4587"/>
                </a:solidFill>
              </a:defRPr>
            </a:lvl5pPr>
            <a:lvl6pPr marL="2743200" lvl="5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■"/>
              <a:defRPr sz="2500" b="1">
                <a:solidFill>
                  <a:srgbClr val="1C4587"/>
                </a:solidFill>
              </a:defRPr>
            </a:lvl6pPr>
            <a:lvl7pPr marL="3200400" lvl="6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●"/>
              <a:defRPr sz="2500" b="1">
                <a:solidFill>
                  <a:srgbClr val="1C4587"/>
                </a:solidFill>
              </a:defRPr>
            </a:lvl7pPr>
            <a:lvl8pPr marL="3657600" lvl="7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○"/>
              <a:defRPr sz="2500" b="1">
                <a:solidFill>
                  <a:srgbClr val="1C4587"/>
                </a:solidFill>
              </a:defRPr>
            </a:lvl8pPr>
            <a:lvl9pPr marL="4114800" lvl="8" indent="-387350" algn="ct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■"/>
              <a:defRPr sz="2500" b="1">
                <a:solidFill>
                  <a:srgbClr val="1C4587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654672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0" y="25735"/>
            <a:ext cx="9144000" cy="776530"/>
          </a:xfrm>
          <a:prstGeom prst="rect">
            <a:avLst/>
          </a:prstGeom>
        </p:spPr>
        <p:txBody>
          <a:bodyPr anchor="ctr"/>
          <a:lstStyle>
            <a:lvl1pPr algn="ctr">
              <a:defRPr sz="36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8371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683568" y="1189414"/>
            <a:ext cx="1728192" cy="19584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2710172" y="1189414"/>
            <a:ext cx="1728192" cy="19584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4736776" y="1189414"/>
            <a:ext cx="1728192" cy="19584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6763380" y="1189414"/>
            <a:ext cx="1728192" cy="19584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0" y="25735"/>
            <a:ext cx="9144000" cy="776530"/>
          </a:xfrm>
          <a:prstGeom prst="rect">
            <a:avLst/>
          </a:prstGeom>
        </p:spPr>
        <p:txBody>
          <a:bodyPr anchor="ctr"/>
          <a:lstStyle>
            <a:lvl1pPr algn="ctr">
              <a:defRPr sz="36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395877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Ins="720000" anchor="ctr"/>
          <a:lstStyle>
            <a:lvl1pPr marL="0" indent="0" algn="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3225800" y="1183642"/>
            <a:ext cx="3146400" cy="194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048514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1200786"/>
            <a:ext cx="4572000" cy="169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0" y="25735"/>
            <a:ext cx="9144000" cy="776530"/>
          </a:xfrm>
          <a:prstGeom prst="rect">
            <a:avLst/>
          </a:prstGeom>
        </p:spPr>
        <p:txBody>
          <a:bodyPr anchor="ctr"/>
          <a:lstStyle>
            <a:lvl1pPr algn="ctr">
              <a:defRPr sz="36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4572000" y="2892706"/>
            <a:ext cx="4572000" cy="169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4568305" y="1200090"/>
            <a:ext cx="1416959" cy="169269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3156888" y="2892706"/>
            <a:ext cx="1416959" cy="16926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63701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139952" y="555525"/>
            <a:ext cx="1650297" cy="404842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2339752" y="555525"/>
            <a:ext cx="1650297" cy="404842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539552" y="555525"/>
            <a:ext cx="1650297" cy="404842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3959970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539552" y="539550"/>
            <a:ext cx="3528392" cy="406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tIns="720000" anchor="t"/>
          <a:lstStyle>
            <a:lvl1pPr marL="0" indent="0" algn="ctr">
              <a:buNone/>
              <a:defRPr sz="18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60432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-1" y="0"/>
            <a:ext cx="9138113" cy="25717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tIns="360000" anchor="t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4977152" y="1491630"/>
            <a:ext cx="1390030" cy="198443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6889704" y="1491630"/>
            <a:ext cx="1390030" cy="198443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265822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0"/>
            <a:ext cx="9144000" cy="278777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039958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lIns="720000" tIns="46800" rIns="90000" anchor="ctr"/>
          <a:lstStyle>
            <a:lvl1pPr marL="0" indent="0" algn="l">
              <a:buNone/>
              <a:defRPr sz="24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853984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KBM-정애\014-Fullppt\PNG이미지\탭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2052" y="483518"/>
            <a:ext cx="2049645" cy="2524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3836710" y="731206"/>
            <a:ext cx="1440672" cy="1803564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noFill/>
          </a:ln>
        </p:spPr>
        <p:txBody>
          <a:bodyPr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3289933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1239542"/>
            <a:ext cx="9144000" cy="3348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pic>
        <p:nvPicPr>
          <p:cNvPr id="4098" name="Picture 2" descr="D:\KBM-정애\014-Fullppt\PNG이미지\노트북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6568" y="1419622"/>
            <a:ext cx="5760640" cy="2929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0" y="25735"/>
            <a:ext cx="9144000" cy="776530"/>
          </a:xfrm>
          <a:prstGeom prst="rect">
            <a:avLst/>
          </a:prstGeom>
        </p:spPr>
        <p:txBody>
          <a:bodyPr anchor="ctr"/>
          <a:lstStyle>
            <a:lvl1pPr algn="ctr">
              <a:defRPr sz="36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  <p:sp>
        <p:nvSpPr>
          <p:cNvPr id="2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1070504" y="1806558"/>
            <a:ext cx="2701398" cy="198941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3493825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D:\KBM-정애\014-Fullppt\PNG이미지\핸드폰2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52" y="1203598"/>
            <a:ext cx="2497429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D:\KBM-정애\014-Fullppt\PNG이미지\핸드폰2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3128" y="1203598"/>
            <a:ext cx="2497429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D:\KBM-정애\014-Fullppt\PNG이미지\핸드폰2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7404" y="1203598"/>
            <a:ext cx="2497429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0" y="25735"/>
            <a:ext cx="9144000" cy="776530"/>
          </a:xfrm>
          <a:prstGeom prst="rect">
            <a:avLst/>
          </a:prstGeom>
        </p:spPr>
        <p:txBody>
          <a:bodyPr anchor="ctr"/>
          <a:lstStyle>
            <a:lvl1pPr algn="ctr">
              <a:defRPr sz="36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1351812" y="1311088"/>
            <a:ext cx="1448000" cy="221204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3841834" y="1311088"/>
            <a:ext cx="1448000" cy="221204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6331856" y="1311088"/>
            <a:ext cx="1448000" cy="221204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493305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23478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12" name="Rounded Rectangle 11"/>
          <p:cNvSpPr/>
          <p:nvPr userDrawn="1"/>
        </p:nvSpPr>
        <p:spPr>
          <a:xfrm>
            <a:off x="354008" y="1131589"/>
            <a:ext cx="2849840" cy="3649171"/>
          </a:xfrm>
          <a:prstGeom prst="roundRect">
            <a:avLst>
              <a:gd name="adj" fmla="val 396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Rounded Rectangle 14"/>
          <p:cNvSpPr/>
          <p:nvPr userDrawn="1"/>
        </p:nvSpPr>
        <p:spPr>
          <a:xfrm>
            <a:off x="531932" y="1347500"/>
            <a:ext cx="108520" cy="3240473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bg1"/>
              </a:solidFill>
              <a:latin typeface="+mn-lt"/>
            </a:endParaRPr>
          </a:p>
        </p:txBody>
      </p:sp>
      <p:sp>
        <p:nvSpPr>
          <p:cNvPr id="16" name="Half Frame 15"/>
          <p:cNvSpPr/>
          <p:nvPr userDrawn="1"/>
        </p:nvSpPr>
        <p:spPr>
          <a:xfrm rot="5400000">
            <a:off x="2592642" y="1238201"/>
            <a:ext cx="502331" cy="502331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41248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002-KIMS BUSINESS\007-bizdesign.tv\000-PPT FOR KMONG\PSD\13-05-14\모니터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3637" y="646773"/>
            <a:ext cx="3420164" cy="2989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2920519" y="744654"/>
            <a:ext cx="3146400" cy="194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539708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 txBox="1">
            <a:spLocks noGrp="1"/>
          </p:cNvSpPr>
          <p:nvPr>
            <p:ph type="body" idx="1"/>
          </p:nvPr>
        </p:nvSpPr>
        <p:spPr>
          <a:xfrm>
            <a:off x="2159325" y="2161800"/>
            <a:ext cx="4825500" cy="81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87350" algn="ctr" rtl="0">
              <a:spcBef>
                <a:spcPts val="600"/>
              </a:spcBef>
              <a:spcAft>
                <a:spcPts val="0"/>
              </a:spcAft>
              <a:buClr>
                <a:srgbClr val="1C4587"/>
              </a:buClr>
              <a:buSzPts val="2500"/>
              <a:buChar char="✘"/>
              <a:defRPr sz="2500" b="1">
                <a:solidFill>
                  <a:srgbClr val="1C4587"/>
                </a:solidFill>
              </a:defRPr>
            </a:lvl1pPr>
            <a:lvl2pPr marL="914400" lvl="1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✗"/>
              <a:defRPr sz="2500" b="1">
                <a:solidFill>
                  <a:srgbClr val="1C4587"/>
                </a:solidFill>
              </a:defRPr>
            </a:lvl2pPr>
            <a:lvl3pPr marL="1371600" lvl="2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■"/>
              <a:defRPr sz="2500" b="1">
                <a:solidFill>
                  <a:srgbClr val="1C4587"/>
                </a:solidFill>
              </a:defRPr>
            </a:lvl3pPr>
            <a:lvl4pPr marL="1828800" lvl="3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●"/>
              <a:defRPr sz="2500" b="1">
                <a:solidFill>
                  <a:srgbClr val="1C4587"/>
                </a:solidFill>
              </a:defRPr>
            </a:lvl4pPr>
            <a:lvl5pPr marL="2286000" lvl="4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○"/>
              <a:defRPr sz="2500" b="1">
                <a:solidFill>
                  <a:srgbClr val="1C4587"/>
                </a:solidFill>
              </a:defRPr>
            </a:lvl5pPr>
            <a:lvl6pPr marL="2743200" lvl="5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■"/>
              <a:defRPr sz="2500" b="1">
                <a:solidFill>
                  <a:srgbClr val="1C4587"/>
                </a:solidFill>
              </a:defRPr>
            </a:lvl6pPr>
            <a:lvl7pPr marL="3200400" lvl="6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●"/>
              <a:defRPr sz="2500" b="1">
                <a:solidFill>
                  <a:srgbClr val="1C4587"/>
                </a:solidFill>
              </a:defRPr>
            </a:lvl7pPr>
            <a:lvl8pPr marL="3657600" lvl="7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○"/>
              <a:defRPr sz="2500" b="1">
                <a:solidFill>
                  <a:srgbClr val="1C4587"/>
                </a:solidFill>
              </a:defRPr>
            </a:lvl8pPr>
            <a:lvl9pPr marL="4114800" lvl="8" indent="-387350" algn="ct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■"/>
              <a:defRPr sz="2500" b="1">
                <a:solidFill>
                  <a:srgbClr val="1C4587"/>
                </a:solidFill>
              </a:defRPr>
            </a:lvl9pPr>
          </a:lstStyle>
          <a:p>
            <a:endParaRPr/>
          </a:p>
        </p:txBody>
      </p:sp>
      <p:sp>
        <p:nvSpPr>
          <p:cNvPr id="247" name="Shape 247"/>
          <p:cNvSpPr/>
          <p:nvPr/>
        </p:nvSpPr>
        <p:spPr>
          <a:xfrm>
            <a:off x="7302880" y="-294362"/>
            <a:ext cx="450550" cy="558734"/>
          </a:xfrm>
          <a:custGeom>
            <a:avLst/>
            <a:gdLst/>
            <a:ahLst/>
            <a:cxnLst/>
            <a:rect l="0" t="0" r="0" b="0"/>
            <a:pathLst>
              <a:path w="15884" h="19698" extrusionOk="0">
                <a:moveTo>
                  <a:pt x="9355" y="4108"/>
                </a:moveTo>
                <a:lnTo>
                  <a:pt x="9465" y="4145"/>
                </a:lnTo>
                <a:lnTo>
                  <a:pt x="9538" y="4182"/>
                </a:lnTo>
                <a:lnTo>
                  <a:pt x="9648" y="4328"/>
                </a:lnTo>
                <a:lnTo>
                  <a:pt x="9721" y="4549"/>
                </a:lnTo>
                <a:lnTo>
                  <a:pt x="9721" y="4769"/>
                </a:lnTo>
                <a:lnTo>
                  <a:pt x="9721" y="4842"/>
                </a:lnTo>
                <a:lnTo>
                  <a:pt x="9685" y="4879"/>
                </a:lnTo>
                <a:lnTo>
                  <a:pt x="9575" y="4952"/>
                </a:lnTo>
                <a:lnTo>
                  <a:pt x="9391" y="4952"/>
                </a:lnTo>
                <a:lnTo>
                  <a:pt x="9355" y="4915"/>
                </a:lnTo>
                <a:lnTo>
                  <a:pt x="9281" y="4842"/>
                </a:lnTo>
                <a:lnTo>
                  <a:pt x="9208" y="4695"/>
                </a:lnTo>
                <a:lnTo>
                  <a:pt x="9171" y="4549"/>
                </a:lnTo>
                <a:lnTo>
                  <a:pt x="9171" y="4438"/>
                </a:lnTo>
                <a:lnTo>
                  <a:pt x="9171" y="4328"/>
                </a:lnTo>
                <a:lnTo>
                  <a:pt x="9245" y="4108"/>
                </a:lnTo>
                <a:close/>
                <a:moveTo>
                  <a:pt x="9355" y="3705"/>
                </a:moveTo>
                <a:lnTo>
                  <a:pt x="9245" y="3742"/>
                </a:lnTo>
                <a:lnTo>
                  <a:pt x="9135" y="3778"/>
                </a:lnTo>
                <a:lnTo>
                  <a:pt x="9025" y="3852"/>
                </a:lnTo>
                <a:lnTo>
                  <a:pt x="8988" y="3925"/>
                </a:lnTo>
                <a:lnTo>
                  <a:pt x="8914" y="3998"/>
                </a:lnTo>
                <a:lnTo>
                  <a:pt x="8841" y="4218"/>
                </a:lnTo>
                <a:lnTo>
                  <a:pt x="8804" y="4475"/>
                </a:lnTo>
                <a:lnTo>
                  <a:pt x="8804" y="4659"/>
                </a:lnTo>
                <a:lnTo>
                  <a:pt x="8841" y="4805"/>
                </a:lnTo>
                <a:lnTo>
                  <a:pt x="8878" y="4952"/>
                </a:lnTo>
                <a:lnTo>
                  <a:pt x="8988" y="5099"/>
                </a:lnTo>
                <a:lnTo>
                  <a:pt x="9098" y="5209"/>
                </a:lnTo>
                <a:lnTo>
                  <a:pt x="9245" y="5282"/>
                </a:lnTo>
                <a:lnTo>
                  <a:pt x="9391" y="5355"/>
                </a:lnTo>
                <a:lnTo>
                  <a:pt x="9538" y="5355"/>
                </a:lnTo>
                <a:lnTo>
                  <a:pt x="9721" y="5319"/>
                </a:lnTo>
                <a:lnTo>
                  <a:pt x="9868" y="5245"/>
                </a:lnTo>
                <a:lnTo>
                  <a:pt x="10015" y="5135"/>
                </a:lnTo>
                <a:lnTo>
                  <a:pt x="10088" y="4989"/>
                </a:lnTo>
                <a:lnTo>
                  <a:pt x="10125" y="4805"/>
                </a:lnTo>
                <a:lnTo>
                  <a:pt x="10125" y="4659"/>
                </a:lnTo>
                <a:lnTo>
                  <a:pt x="10088" y="4475"/>
                </a:lnTo>
                <a:lnTo>
                  <a:pt x="10052" y="4292"/>
                </a:lnTo>
                <a:lnTo>
                  <a:pt x="9978" y="4145"/>
                </a:lnTo>
                <a:lnTo>
                  <a:pt x="9905" y="3998"/>
                </a:lnTo>
                <a:lnTo>
                  <a:pt x="9795" y="3888"/>
                </a:lnTo>
                <a:lnTo>
                  <a:pt x="9648" y="3778"/>
                </a:lnTo>
                <a:lnTo>
                  <a:pt x="9501" y="3742"/>
                </a:lnTo>
                <a:lnTo>
                  <a:pt x="9355" y="3705"/>
                </a:lnTo>
                <a:close/>
                <a:moveTo>
                  <a:pt x="11262" y="6676"/>
                </a:moveTo>
                <a:lnTo>
                  <a:pt x="11262" y="6786"/>
                </a:lnTo>
                <a:lnTo>
                  <a:pt x="11225" y="6859"/>
                </a:lnTo>
                <a:lnTo>
                  <a:pt x="11152" y="6933"/>
                </a:lnTo>
                <a:lnTo>
                  <a:pt x="11042" y="7006"/>
                </a:lnTo>
                <a:lnTo>
                  <a:pt x="10785" y="7116"/>
                </a:lnTo>
                <a:lnTo>
                  <a:pt x="10602" y="7190"/>
                </a:lnTo>
                <a:lnTo>
                  <a:pt x="9795" y="7556"/>
                </a:lnTo>
                <a:lnTo>
                  <a:pt x="9721" y="7263"/>
                </a:lnTo>
                <a:lnTo>
                  <a:pt x="10639" y="6823"/>
                </a:lnTo>
                <a:lnTo>
                  <a:pt x="11079" y="6676"/>
                </a:lnTo>
                <a:close/>
                <a:moveTo>
                  <a:pt x="11115" y="6273"/>
                </a:moveTo>
                <a:lnTo>
                  <a:pt x="10859" y="6346"/>
                </a:lnTo>
                <a:lnTo>
                  <a:pt x="10052" y="6639"/>
                </a:lnTo>
                <a:lnTo>
                  <a:pt x="9648" y="6823"/>
                </a:lnTo>
                <a:lnTo>
                  <a:pt x="9281" y="7006"/>
                </a:lnTo>
                <a:lnTo>
                  <a:pt x="9208" y="7080"/>
                </a:lnTo>
                <a:lnTo>
                  <a:pt x="9208" y="7116"/>
                </a:lnTo>
                <a:lnTo>
                  <a:pt x="9208" y="7190"/>
                </a:lnTo>
                <a:lnTo>
                  <a:pt x="9208" y="7263"/>
                </a:lnTo>
                <a:lnTo>
                  <a:pt x="9318" y="7336"/>
                </a:lnTo>
                <a:lnTo>
                  <a:pt x="9465" y="7336"/>
                </a:lnTo>
                <a:lnTo>
                  <a:pt x="9465" y="7593"/>
                </a:lnTo>
                <a:lnTo>
                  <a:pt x="9538" y="7813"/>
                </a:lnTo>
                <a:lnTo>
                  <a:pt x="9575" y="7887"/>
                </a:lnTo>
                <a:lnTo>
                  <a:pt x="9648" y="7923"/>
                </a:lnTo>
                <a:lnTo>
                  <a:pt x="9758" y="7923"/>
                </a:lnTo>
                <a:lnTo>
                  <a:pt x="10492" y="7630"/>
                </a:lnTo>
                <a:lnTo>
                  <a:pt x="10859" y="7483"/>
                </a:lnTo>
                <a:lnTo>
                  <a:pt x="11225" y="7336"/>
                </a:lnTo>
                <a:lnTo>
                  <a:pt x="11409" y="7190"/>
                </a:lnTo>
                <a:lnTo>
                  <a:pt x="11556" y="7006"/>
                </a:lnTo>
                <a:lnTo>
                  <a:pt x="11629" y="6896"/>
                </a:lnTo>
                <a:lnTo>
                  <a:pt x="11629" y="6786"/>
                </a:lnTo>
                <a:lnTo>
                  <a:pt x="11629" y="6676"/>
                </a:lnTo>
                <a:lnTo>
                  <a:pt x="11592" y="6566"/>
                </a:lnTo>
                <a:lnTo>
                  <a:pt x="11556" y="6419"/>
                </a:lnTo>
                <a:lnTo>
                  <a:pt x="11482" y="6346"/>
                </a:lnTo>
                <a:lnTo>
                  <a:pt x="11372" y="6273"/>
                </a:lnTo>
                <a:close/>
                <a:moveTo>
                  <a:pt x="10198" y="2861"/>
                </a:moveTo>
                <a:lnTo>
                  <a:pt x="10235" y="3228"/>
                </a:lnTo>
                <a:lnTo>
                  <a:pt x="10345" y="3595"/>
                </a:lnTo>
                <a:lnTo>
                  <a:pt x="10565" y="4292"/>
                </a:lnTo>
                <a:lnTo>
                  <a:pt x="10822" y="5062"/>
                </a:lnTo>
                <a:lnTo>
                  <a:pt x="10895" y="5282"/>
                </a:lnTo>
                <a:lnTo>
                  <a:pt x="9025" y="6052"/>
                </a:lnTo>
                <a:lnTo>
                  <a:pt x="7154" y="6786"/>
                </a:lnTo>
                <a:lnTo>
                  <a:pt x="5173" y="7593"/>
                </a:lnTo>
                <a:lnTo>
                  <a:pt x="4146" y="7997"/>
                </a:lnTo>
                <a:lnTo>
                  <a:pt x="3816" y="8143"/>
                </a:lnTo>
                <a:lnTo>
                  <a:pt x="3486" y="8290"/>
                </a:lnTo>
                <a:lnTo>
                  <a:pt x="3266" y="7887"/>
                </a:lnTo>
                <a:lnTo>
                  <a:pt x="3045" y="7446"/>
                </a:lnTo>
                <a:lnTo>
                  <a:pt x="2679" y="6566"/>
                </a:lnTo>
                <a:lnTo>
                  <a:pt x="2532" y="6162"/>
                </a:lnTo>
                <a:lnTo>
                  <a:pt x="2385" y="5869"/>
                </a:lnTo>
                <a:lnTo>
                  <a:pt x="2238" y="5612"/>
                </a:lnTo>
                <a:lnTo>
                  <a:pt x="2715" y="5539"/>
                </a:lnTo>
                <a:lnTo>
                  <a:pt x="3192" y="5429"/>
                </a:lnTo>
                <a:lnTo>
                  <a:pt x="3669" y="5282"/>
                </a:lnTo>
                <a:lnTo>
                  <a:pt x="4146" y="5099"/>
                </a:lnTo>
                <a:lnTo>
                  <a:pt x="5210" y="4659"/>
                </a:lnTo>
                <a:lnTo>
                  <a:pt x="6273" y="4218"/>
                </a:lnTo>
                <a:lnTo>
                  <a:pt x="6824" y="4035"/>
                </a:lnTo>
                <a:lnTo>
                  <a:pt x="7374" y="3852"/>
                </a:lnTo>
                <a:lnTo>
                  <a:pt x="8474" y="3558"/>
                </a:lnTo>
                <a:lnTo>
                  <a:pt x="9025" y="3411"/>
                </a:lnTo>
                <a:lnTo>
                  <a:pt x="9538" y="3191"/>
                </a:lnTo>
                <a:lnTo>
                  <a:pt x="9868" y="3081"/>
                </a:lnTo>
                <a:lnTo>
                  <a:pt x="10015" y="2971"/>
                </a:lnTo>
                <a:lnTo>
                  <a:pt x="10198" y="2861"/>
                </a:lnTo>
                <a:close/>
                <a:moveTo>
                  <a:pt x="8658" y="7740"/>
                </a:moveTo>
                <a:lnTo>
                  <a:pt x="8694" y="7923"/>
                </a:lnTo>
                <a:lnTo>
                  <a:pt x="8071" y="8253"/>
                </a:lnTo>
                <a:lnTo>
                  <a:pt x="7704" y="8437"/>
                </a:lnTo>
                <a:lnTo>
                  <a:pt x="7594" y="8437"/>
                </a:lnTo>
                <a:lnTo>
                  <a:pt x="7557" y="8363"/>
                </a:lnTo>
                <a:lnTo>
                  <a:pt x="7557" y="8180"/>
                </a:lnTo>
                <a:lnTo>
                  <a:pt x="8658" y="7740"/>
                </a:lnTo>
                <a:close/>
                <a:moveTo>
                  <a:pt x="10198" y="2384"/>
                </a:moveTo>
                <a:lnTo>
                  <a:pt x="9978" y="2458"/>
                </a:lnTo>
                <a:lnTo>
                  <a:pt x="9795" y="2568"/>
                </a:lnTo>
                <a:lnTo>
                  <a:pt x="9391" y="2788"/>
                </a:lnTo>
                <a:lnTo>
                  <a:pt x="8841" y="2971"/>
                </a:lnTo>
                <a:lnTo>
                  <a:pt x="8328" y="3155"/>
                </a:lnTo>
                <a:lnTo>
                  <a:pt x="7264" y="3411"/>
                </a:lnTo>
                <a:lnTo>
                  <a:pt x="6750" y="3558"/>
                </a:lnTo>
                <a:lnTo>
                  <a:pt x="6237" y="3742"/>
                </a:lnTo>
                <a:lnTo>
                  <a:pt x="5210" y="4145"/>
                </a:lnTo>
                <a:lnTo>
                  <a:pt x="4219" y="4585"/>
                </a:lnTo>
                <a:lnTo>
                  <a:pt x="3669" y="4805"/>
                </a:lnTo>
                <a:lnTo>
                  <a:pt x="3119" y="4989"/>
                </a:lnTo>
                <a:lnTo>
                  <a:pt x="2018" y="5319"/>
                </a:lnTo>
                <a:lnTo>
                  <a:pt x="1945" y="5355"/>
                </a:lnTo>
                <a:lnTo>
                  <a:pt x="1908" y="5392"/>
                </a:lnTo>
                <a:lnTo>
                  <a:pt x="1908" y="5466"/>
                </a:lnTo>
                <a:lnTo>
                  <a:pt x="1945" y="5539"/>
                </a:lnTo>
                <a:lnTo>
                  <a:pt x="1982" y="5576"/>
                </a:lnTo>
                <a:lnTo>
                  <a:pt x="1945" y="5686"/>
                </a:lnTo>
                <a:lnTo>
                  <a:pt x="1945" y="5759"/>
                </a:lnTo>
                <a:lnTo>
                  <a:pt x="2018" y="5979"/>
                </a:lnTo>
                <a:lnTo>
                  <a:pt x="2165" y="6456"/>
                </a:lnTo>
                <a:lnTo>
                  <a:pt x="2385" y="6933"/>
                </a:lnTo>
                <a:lnTo>
                  <a:pt x="2752" y="7850"/>
                </a:lnTo>
                <a:lnTo>
                  <a:pt x="2972" y="8290"/>
                </a:lnTo>
                <a:lnTo>
                  <a:pt x="3192" y="8694"/>
                </a:lnTo>
                <a:lnTo>
                  <a:pt x="3266" y="8767"/>
                </a:lnTo>
                <a:lnTo>
                  <a:pt x="3302" y="8804"/>
                </a:lnTo>
                <a:lnTo>
                  <a:pt x="3412" y="8804"/>
                </a:lnTo>
                <a:lnTo>
                  <a:pt x="3522" y="8730"/>
                </a:lnTo>
                <a:lnTo>
                  <a:pt x="3596" y="8620"/>
                </a:lnTo>
                <a:lnTo>
                  <a:pt x="3999" y="8510"/>
                </a:lnTo>
                <a:lnTo>
                  <a:pt x="4403" y="8363"/>
                </a:lnTo>
                <a:lnTo>
                  <a:pt x="5173" y="8033"/>
                </a:lnTo>
                <a:lnTo>
                  <a:pt x="7300" y="7190"/>
                </a:lnTo>
                <a:lnTo>
                  <a:pt x="9281" y="6419"/>
                </a:lnTo>
                <a:lnTo>
                  <a:pt x="10235" y="6052"/>
                </a:lnTo>
                <a:lnTo>
                  <a:pt x="10712" y="5832"/>
                </a:lnTo>
                <a:lnTo>
                  <a:pt x="11152" y="5612"/>
                </a:lnTo>
                <a:lnTo>
                  <a:pt x="11262" y="5612"/>
                </a:lnTo>
                <a:lnTo>
                  <a:pt x="11335" y="5539"/>
                </a:lnTo>
                <a:lnTo>
                  <a:pt x="11372" y="5392"/>
                </a:lnTo>
                <a:lnTo>
                  <a:pt x="11372" y="5282"/>
                </a:lnTo>
                <a:lnTo>
                  <a:pt x="11299" y="5025"/>
                </a:lnTo>
                <a:lnTo>
                  <a:pt x="11042" y="4255"/>
                </a:lnTo>
                <a:lnTo>
                  <a:pt x="10785" y="3485"/>
                </a:lnTo>
                <a:lnTo>
                  <a:pt x="10639" y="3118"/>
                </a:lnTo>
                <a:lnTo>
                  <a:pt x="10455" y="2751"/>
                </a:lnTo>
                <a:lnTo>
                  <a:pt x="10418" y="2714"/>
                </a:lnTo>
                <a:lnTo>
                  <a:pt x="10345" y="2678"/>
                </a:lnTo>
                <a:lnTo>
                  <a:pt x="10382" y="2568"/>
                </a:lnTo>
                <a:lnTo>
                  <a:pt x="10382" y="2494"/>
                </a:lnTo>
                <a:lnTo>
                  <a:pt x="10308" y="2421"/>
                </a:lnTo>
                <a:lnTo>
                  <a:pt x="10198" y="2384"/>
                </a:lnTo>
                <a:close/>
                <a:moveTo>
                  <a:pt x="8694" y="7263"/>
                </a:moveTo>
                <a:lnTo>
                  <a:pt x="7337" y="7813"/>
                </a:lnTo>
                <a:lnTo>
                  <a:pt x="7264" y="7850"/>
                </a:lnTo>
                <a:lnTo>
                  <a:pt x="7227" y="7923"/>
                </a:lnTo>
                <a:lnTo>
                  <a:pt x="7190" y="7997"/>
                </a:lnTo>
                <a:lnTo>
                  <a:pt x="7227" y="8070"/>
                </a:lnTo>
                <a:lnTo>
                  <a:pt x="7190" y="8143"/>
                </a:lnTo>
                <a:lnTo>
                  <a:pt x="7154" y="8363"/>
                </a:lnTo>
                <a:lnTo>
                  <a:pt x="7190" y="8620"/>
                </a:lnTo>
                <a:lnTo>
                  <a:pt x="7227" y="8730"/>
                </a:lnTo>
                <a:lnTo>
                  <a:pt x="7300" y="8840"/>
                </a:lnTo>
                <a:lnTo>
                  <a:pt x="7411" y="8877"/>
                </a:lnTo>
                <a:lnTo>
                  <a:pt x="7557" y="8877"/>
                </a:lnTo>
                <a:lnTo>
                  <a:pt x="7704" y="8840"/>
                </a:lnTo>
                <a:lnTo>
                  <a:pt x="7887" y="8804"/>
                </a:lnTo>
                <a:lnTo>
                  <a:pt x="8218" y="8620"/>
                </a:lnTo>
                <a:lnTo>
                  <a:pt x="9061" y="8217"/>
                </a:lnTo>
                <a:lnTo>
                  <a:pt x="9098" y="8180"/>
                </a:lnTo>
                <a:lnTo>
                  <a:pt x="9171" y="8107"/>
                </a:lnTo>
                <a:lnTo>
                  <a:pt x="9171" y="8033"/>
                </a:lnTo>
                <a:lnTo>
                  <a:pt x="9171" y="7960"/>
                </a:lnTo>
                <a:lnTo>
                  <a:pt x="8951" y="7410"/>
                </a:lnTo>
                <a:lnTo>
                  <a:pt x="8914" y="7336"/>
                </a:lnTo>
                <a:lnTo>
                  <a:pt x="8841" y="7300"/>
                </a:lnTo>
                <a:lnTo>
                  <a:pt x="8768" y="7263"/>
                </a:lnTo>
                <a:close/>
                <a:moveTo>
                  <a:pt x="11702" y="8327"/>
                </a:moveTo>
                <a:lnTo>
                  <a:pt x="11886" y="8694"/>
                </a:lnTo>
                <a:lnTo>
                  <a:pt x="12106" y="9060"/>
                </a:lnTo>
                <a:lnTo>
                  <a:pt x="11702" y="9244"/>
                </a:lnTo>
                <a:lnTo>
                  <a:pt x="11335" y="9390"/>
                </a:lnTo>
                <a:lnTo>
                  <a:pt x="10932" y="9500"/>
                </a:lnTo>
                <a:lnTo>
                  <a:pt x="10528" y="9611"/>
                </a:lnTo>
                <a:lnTo>
                  <a:pt x="10382" y="9244"/>
                </a:lnTo>
                <a:lnTo>
                  <a:pt x="10198" y="8877"/>
                </a:lnTo>
                <a:lnTo>
                  <a:pt x="10162" y="8840"/>
                </a:lnTo>
                <a:lnTo>
                  <a:pt x="10565" y="8730"/>
                </a:lnTo>
                <a:lnTo>
                  <a:pt x="10932" y="8620"/>
                </a:lnTo>
                <a:lnTo>
                  <a:pt x="11702" y="8327"/>
                </a:lnTo>
                <a:close/>
                <a:moveTo>
                  <a:pt x="11776" y="7887"/>
                </a:moveTo>
                <a:lnTo>
                  <a:pt x="11299" y="8070"/>
                </a:lnTo>
                <a:lnTo>
                  <a:pt x="10822" y="8217"/>
                </a:lnTo>
                <a:lnTo>
                  <a:pt x="9868" y="8510"/>
                </a:lnTo>
                <a:lnTo>
                  <a:pt x="9832" y="8510"/>
                </a:lnTo>
                <a:lnTo>
                  <a:pt x="9795" y="8583"/>
                </a:lnTo>
                <a:lnTo>
                  <a:pt x="9758" y="8694"/>
                </a:lnTo>
                <a:lnTo>
                  <a:pt x="9832" y="8804"/>
                </a:lnTo>
                <a:lnTo>
                  <a:pt x="9868" y="8840"/>
                </a:lnTo>
                <a:lnTo>
                  <a:pt x="9942" y="8877"/>
                </a:lnTo>
                <a:lnTo>
                  <a:pt x="9905" y="8950"/>
                </a:lnTo>
                <a:lnTo>
                  <a:pt x="9905" y="9024"/>
                </a:lnTo>
                <a:lnTo>
                  <a:pt x="10088" y="9427"/>
                </a:lnTo>
                <a:lnTo>
                  <a:pt x="10198" y="9867"/>
                </a:lnTo>
                <a:lnTo>
                  <a:pt x="10235" y="9941"/>
                </a:lnTo>
                <a:lnTo>
                  <a:pt x="10272" y="9977"/>
                </a:lnTo>
                <a:lnTo>
                  <a:pt x="10308" y="10014"/>
                </a:lnTo>
                <a:lnTo>
                  <a:pt x="10382" y="10051"/>
                </a:lnTo>
                <a:lnTo>
                  <a:pt x="10932" y="9904"/>
                </a:lnTo>
                <a:lnTo>
                  <a:pt x="11446" y="9757"/>
                </a:lnTo>
                <a:lnTo>
                  <a:pt x="11959" y="9574"/>
                </a:lnTo>
                <a:lnTo>
                  <a:pt x="12436" y="9317"/>
                </a:lnTo>
                <a:lnTo>
                  <a:pt x="12509" y="9280"/>
                </a:lnTo>
                <a:lnTo>
                  <a:pt x="12583" y="9207"/>
                </a:lnTo>
                <a:lnTo>
                  <a:pt x="12583" y="9097"/>
                </a:lnTo>
                <a:lnTo>
                  <a:pt x="12546" y="9024"/>
                </a:lnTo>
                <a:lnTo>
                  <a:pt x="12253" y="8547"/>
                </a:lnTo>
                <a:lnTo>
                  <a:pt x="11996" y="7997"/>
                </a:lnTo>
                <a:lnTo>
                  <a:pt x="11959" y="7923"/>
                </a:lnTo>
                <a:lnTo>
                  <a:pt x="11922" y="7887"/>
                </a:lnTo>
                <a:close/>
                <a:moveTo>
                  <a:pt x="8914" y="9354"/>
                </a:moveTo>
                <a:lnTo>
                  <a:pt x="9061" y="9757"/>
                </a:lnTo>
                <a:lnTo>
                  <a:pt x="9281" y="10161"/>
                </a:lnTo>
                <a:lnTo>
                  <a:pt x="8658" y="10491"/>
                </a:lnTo>
                <a:lnTo>
                  <a:pt x="7961" y="10784"/>
                </a:lnTo>
                <a:lnTo>
                  <a:pt x="7814" y="10858"/>
                </a:lnTo>
                <a:lnTo>
                  <a:pt x="7741" y="10858"/>
                </a:lnTo>
                <a:lnTo>
                  <a:pt x="7704" y="10821"/>
                </a:lnTo>
                <a:lnTo>
                  <a:pt x="7631" y="10674"/>
                </a:lnTo>
                <a:lnTo>
                  <a:pt x="7594" y="10491"/>
                </a:lnTo>
                <a:lnTo>
                  <a:pt x="7521" y="10161"/>
                </a:lnTo>
                <a:lnTo>
                  <a:pt x="7374" y="9867"/>
                </a:lnTo>
                <a:lnTo>
                  <a:pt x="8914" y="9354"/>
                </a:lnTo>
                <a:close/>
                <a:moveTo>
                  <a:pt x="8951" y="8950"/>
                </a:moveTo>
                <a:lnTo>
                  <a:pt x="7154" y="9537"/>
                </a:lnTo>
                <a:lnTo>
                  <a:pt x="7117" y="9574"/>
                </a:lnTo>
                <a:lnTo>
                  <a:pt x="7080" y="9611"/>
                </a:lnTo>
                <a:lnTo>
                  <a:pt x="7044" y="9721"/>
                </a:lnTo>
                <a:lnTo>
                  <a:pt x="7080" y="9831"/>
                </a:lnTo>
                <a:lnTo>
                  <a:pt x="7190" y="9904"/>
                </a:lnTo>
                <a:lnTo>
                  <a:pt x="7190" y="10124"/>
                </a:lnTo>
                <a:lnTo>
                  <a:pt x="7227" y="10381"/>
                </a:lnTo>
                <a:lnTo>
                  <a:pt x="7374" y="10858"/>
                </a:lnTo>
                <a:lnTo>
                  <a:pt x="7411" y="11004"/>
                </a:lnTo>
                <a:lnTo>
                  <a:pt x="7521" y="11114"/>
                </a:lnTo>
                <a:lnTo>
                  <a:pt x="7631" y="11188"/>
                </a:lnTo>
                <a:lnTo>
                  <a:pt x="7777" y="11225"/>
                </a:lnTo>
                <a:lnTo>
                  <a:pt x="8034" y="11151"/>
                </a:lnTo>
                <a:lnTo>
                  <a:pt x="8291" y="11078"/>
                </a:lnTo>
                <a:lnTo>
                  <a:pt x="8768" y="10858"/>
                </a:lnTo>
                <a:lnTo>
                  <a:pt x="9245" y="10601"/>
                </a:lnTo>
                <a:lnTo>
                  <a:pt x="9685" y="10344"/>
                </a:lnTo>
                <a:lnTo>
                  <a:pt x="9721" y="10271"/>
                </a:lnTo>
                <a:lnTo>
                  <a:pt x="9758" y="10197"/>
                </a:lnTo>
                <a:lnTo>
                  <a:pt x="9758" y="10161"/>
                </a:lnTo>
                <a:lnTo>
                  <a:pt x="9721" y="10087"/>
                </a:lnTo>
                <a:lnTo>
                  <a:pt x="9538" y="9867"/>
                </a:lnTo>
                <a:lnTo>
                  <a:pt x="9391" y="9611"/>
                </a:lnTo>
                <a:lnTo>
                  <a:pt x="9281" y="9354"/>
                </a:lnTo>
                <a:lnTo>
                  <a:pt x="9208" y="9060"/>
                </a:lnTo>
                <a:lnTo>
                  <a:pt x="9171" y="8987"/>
                </a:lnTo>
                <a:lnTo>
                  <a:pt x="9098" y="8950"/>
                </a:lnTo>
                <a:close/>
                <a:moveTo>
                  <a:pt x="12473" y="10344"/>
                </a:moveTo>
                <a:lnTo>
                  <a:pt x="12619" y="10711"/>
                </a:lnTo>
                <a:lnTo>
                  <a:pt x="11959" y="11078"/>
                </a:lnTo>
                <a:lnTo>
                  <a:pt x="11299" y="11445"/>
                </a:lnTo>
                <a:lnTo>
                  <a:pt x="11152" y="10894"/>
                </a:lnTo>
                <a:lnTo>
                  <a:pt x="11189" y="10858"/>
                </a:lnTo>
                <a:lnTo>
                  <a:pt x="11189" y="10784"/>
                </a:lnTo>
                <a:lnTo>
                  <a:pt x="11482" y="10674"/>
                </a:lnTo>
                <a:lnTo>
                  <a:pt x="11776" y="10601"/>
                </a:lnTo>
                <a:lnTo>
                  <a:pt x="12473" y="10344"/>
                </a:lnTo>
                <a:close/>
                <a:moveTo>
                  <a:pt x="6273" y="10418"/>
                </a:moveTo>
                <a:lnTo>
                  <a:pt x="6347" y="10454"/>
                </a:lnTo>
                <a:lnTo>
                  <a:pt x="6420" y="10564"/>
                </a:lnTo>
                <a:lnTo>
                  <a:pt x="6567" y="10894"/>
                </a:lnTo>
                <a:lnTo>
                  <a:pt x="5797" y="11261"/>
                </a:lnTo>
                <a:lnTo>
                  <a:pt x="5100" y="11738"/>
                </a:lnTo>
                <a:lnTo>
                  <a:pt x="4953" y="11298"/>
                </a:lnTo>
                <a:lnTo>
                  <a:pt x="4843" y="11078"/>
                </a:lnTo>
                <a:lnTo>
                  <a:pt x="4733" y="10894"/>
                </a:lnTo>
                <a:lnTo>
                  <a:pt x="5613" y="10601"/>
                </a:lnTo>
                <a:lnTo>
                  <a:pt x="5943" y="10491"/>
                </a:lnTo>
                <a:lnTo>
                  <a:pt x="6237" y="10418"/>
                </a:lnTo>
                <a:close/>
                <a:moveTo>
                  <a:pt x="12583" y="9867"/>
                </a:moveTo>
                <a:lnTo>
                  <a:pt x="12509" y="9904"/>
                </a:lnTo>
                <a:lnTo>
                  <a:pt x="11519" y="10271"/>
                </a:lnTo>
                <a:lnTo>
                  <a:pt x="11115" y="10381"/>
                </a:lnTo>
                <a:lnTo>
                  <a:pt x="10932" y="10491"/>
                </a:lnTo>
                <a:lnTo>
                  <a:pt x="10859" y="10564"/>
                </a:lnTo>
                <a:lnTo>
                  <a:pt x="10785" y="10638"/>
                </a:lnTo>
                <a:lnTo>
                  <a:pt x="10785" y="10748"/>
                </a:lnTo>
                <a:lnTo>
                  <a:pt x="10822" y="10821"/>
                </a:lnTo>
                <a:lnTo>
                  <a:pt x="10859" y="10858"/>
                </a:lnTo>
                <a:lnTo>
                  <a:pt x="10859" y="10894"/>
                </a:lnTo>
                <a:lnTo>
                  <a:pt x="10895" y="11335"/>
                </a:lnTo>
                <a:lnTo>
                  <a:pt x="11005" y="11738"/>
                </a:lnTo>
                <a:lnTo>
                  <a:pt x="11005" y="11848"/>
                </a:lnTo>
                <a:lnTo>
                  <a:pt x="11079" y="11885"/>
                </a:lnTo>
                <a:lnTo>
                  <a:pt x="11152" y="11921"/>
                </a:lnTo>
                <a:lnTo>
                  <a:pt x="11225" y="11921"/>
                </a:lnTo>
                <a:lnTo>
                  <a:pt x="12142" y="11445"/>
                </a:lnTo>
                <a:lnTo>
                  <a:pt x="12986" y="10931"/>
                </a:lnTo>
                <a:lnTo>
                  <a:pt x="13060" y="10858"/>
                </a:lnTo>
                <a:lnTo>
                  <a:pt x="13096" y="10784"/>
                </a:lnTo>
                <a:lnTo>
                  <a:pt x="13096" y="10711"/>
                </a:lnTo>
                <a:lnTo>
                  <a:pt x="13060" y="10638"/>
                </a:lnTo>
                <a:lnTo>
                  <a:pt x="12876" y="10344"/>
                </a:lnTo>
                <a:lnTo>
                  <a:pt x="12766" y="10014"/>
                </a:lnTo>
                <a:lnTo>
                  <a:pt x="12729" y="9941"/>
                </a:lnTo>
                <a:lnTo>
                  <a:pt x="12656" y="9904"/>
                </a:lnTo>
                <a:lnTo>
                  <a:pt x="12583" y="9867"/>
                </a:lnTo>
                <a:close/>
                <a:moveTo>
                  <a:pt x="6200" y="9977"/>
                </a:moveTo>
                <a:lnTo>
                  <a:pt x="5980" y="10014"/>
                </a:lnTo>
                <a:lnTo>
                  <a:pt x="5760" y="10087"/>
                </a:lnTo>
                <a:lnTo>
                  <a:pt x="5356" y="10234"/>
                </a:lnTo>
                <a:lnTo>
                  <a:pt x="4843" y="10381"/>
                </a:lnTo>
                <a:lnTo>
                  <a:pt x="4329" y="10564"/>
                </a:lnTo>
                <a:lnTo>
                  <a:pt x="4293" y="10601"/>
                </a:lnTo>
                <a:lnTo>
                  <a:pt x="4256" y="10638"/>
                </a:lnTo>
                <a:lnTo>
                  <a:pt x="4219" y="10784"/>
                </a:lnTo>
                <a:lnTo>
                  <a:pt x="4256" y="10894"/>
                </a:lnTo>
                <a:lnTo>
                  <a:pt x="4293" y="10931"/>
                </a:lnTo>
                <a:lnTo>
                  <a:pt x="4366" y="10968"/>
                </a:lnTo>
                <a:lnTo>
                  <a:pt x="4513" y="11298"/>
                </a:lnTo>
                <a:lnTo>
                  <a:pt x="4659" y="11701"/>
                </a:lnTo>
                <a:lnTo>
                  <a:pt x="4769" y="12142"/>
                </a:lnTo>
                <a:lnTo>
                  <a:pt x="4843" y="12215"/>
                </a:lnTo>
                <a:lnTo>
                  <a:pt x="4916" y="12252"/>
                </a:lnTo>
                <a:lnTo>
                  <a:pt x="4990" y="12252"/>
                </a:lnTo>
                <a:lnTo>
                  <a:pt x="5100" y="12215"/>
                </a:lnTo>
                <a:lnTo>
                  <a:pt x="5540" y="11921"/>
                </a:lnTo>
                <a:lnTo>
                  <a:pt x="5980" y="11665"/>
                </a:lnTo>
                <a:lnTo>
                  <a:pt x="6420" y="11445"/>
                </a:lnTo>
                <a:lnTo>
                  <a:pt x="6934" y="11225"/>
                </a:lnTo>
                <a:lnTo>
                  <a:pt x="6970" y="11188"/>
                </a:lnTo>
                <a:lnTo>
                  <a:pt x="7044" y="11114"/>
                </a:lnTo>
                <a:lnTo>
                  <a:pt x="7044" y="11041"/>
                </a:lnTo>
                <a:lnTo>
                  <a:pt x="7044" y="10931"/>
                </a:lnTo>
                <a:lnTo>
                  <a:pt x="6897" y="10601"/>
                </a:lnTo>
                <a:lnTo>
                  <a:pt x="6750" y="10307"/>
                </a:lnTo>
                <a:lnTo>
                  <a:pt x="6677" y="10161"/>
                </a:lnTo>
                <a:lnTo>
                  <a:pt x="6530" y="10051"/>
                </a:lnTo>
                <a:lnTo>
                  <a:pt x="6383" y="10014"/>
                </a:lnTo>
                <a:lnTo>
                  <a:pt x="6200" y="9977"/>
                </a:lnTo>
                <a:close/>
                <a:moveTo>
                  <a:pt x="9832" y="11371"/>
                </a:moveTo>
                <a:lnTo>
                  <a:pt x="10125" y="11921"/>
                </a:lnTo>
                <a:lnTo>
                  <a:pt x="9721" y="12142"/>
                </a:lnTo>
                <a:lnTo>
                  <a:pt x="9318" y="12288"/>
                </a:lnTo>
                <a:lnTo>
                  <a:pt x="8914" y="12435"/>
                </a:lnTo>
                <a:lnTo>
                  <a:pt x="8511" y="12545"/>
                </a:lnTo>
                <a:lnTo>
                  <a:pt x="8328" y="12032"/>
                </a:lnTo>
                <a:lnTo>
                  <a:pt x="8694" y="11921"/>
                </a:lnTo>
                <a:lnTo>
                  <a:pt x="9098" y="11738"/>
                </a:lnTo>
                <a:lnTo>
                  <a:pt x="9832" y="11371"/>
                </a:lnTo>
                <a:close/>
                <a:moveTo>
                  <a:pt x="9868" y="10894"/>
                </a:moveTo>
                <a:lnTo>
                  <a:pt x="8951" y="11298"/>
                </a:lnTo>
                <a:lnTo>
                  <a:pt x="8474" y="11481"/>
                </a:lnTo>
                <a:lnTo>
                  <a:pt x="8071" y="11738"/>
                </a:lnTo>
                <a:lnTo>
                  <a:pt x="7997" y="11738"/>
                </a:lnTo>
                <a:lnTo>
                  <a:pt x="7924" y="11775"/>
                </a:lnTo>
                <a:lnTo>
                  <a:pt x="7887" y="11885"/>
                </a:lnTo>
                <a:lnTo>
                  <a:pt x="7887" y="11958"/>
                </a:lnTo>
                <a:lnTo>
                  <a:pt x="8034" y="12398"/>
                </a:lnTo>
                <a:lnTo>
                  <a:pt x="8181" y="12839"/>
                </a:lnTo>
                <a:lnTo>
                  <a:pt x="8254" y="12949"/>
                </a:lnTo>
                <a:lnTo>
                  <a:pt x="8328" y="12985"/>
                </a:lnTo>
                <a:lnTo>
                  <a:pt x="8364" y="12985"/>
                </a:lnTo>
                <a:lnTo>
                  <a:pt x="8951" y="12839"/>
                </a:lnTo>
                <a:lnTo>
                  <a:pt x="9465" y="12655"/>
                </a:lnTo>
                <a:lnTo>
                  <a:pt x="10015" y="12472"/>
                </a:lnTo>
                <a:lnTo>
                  <a:pt x="10528" y="12215"/>
                </a:lnTo>
                <a:lnTo>
                  <a:pt x="10565" y="12142"/>
                </a:lnTo>
                <a:lnTo>
                  <a:pt x="10602" y="12105"/>
                </a:lnTo>
                <a:lnTo>
                  <a:pt x="10602" y="12032"/>
                </a:lnTo>
                <a:lnTo>
                  <a:pt x="10602" y="11958"/>
                </a:lnTo>
                <a:lnTo>
                  <a:pt x="10125" y="11041"/>
                </a:lnTo>
                <a:lnTo>
                  <a:pt x="10088" y="10968"/>
                </a:lnTo>
                <a:lnTo>
                  <a:pt x="10015" y="10894"/>
                </a:lnTo>
                <a:close/>
                <a:moveTo>
                  <a:pt x="13133" y="12288"/>
                </a:moveTo>
                <a:lnTo>
                  <a:pt x="13243" y="12325"/>
                </a:lnTo>
                <a:lnTo>
                  <a:pt x="13353" y="12472"/>
                </a:lnTo>
                <a:lnTo>
                  <a:pt x="13610" y="12985"/>
                </a:lnTo>
                <a:lnTo>
                  <a:pt x="12839" y="13242"/>
                </a:lnTo>
                <a:lnTo>
                  <a:pt x="12106" y="13572"/>
                </a:lnTo>
                <a:lnTo>
                  <a:pt x="11996" y="13352"/>
                </a:lnTo>
                <a:lnTo>
                  <a:pt x="11886" y="13132"/>
                </a:lnTo>
                <a:lnTo>
                  <a:pt x="11739" y="12692"/>
                </a:lnTo>
                <a:lnTo>
                  <a:pt x="12032" y="12618"/>
                </a:lnTo>
                <a:lnTo>
                  <a:pt x="12289" y="12545"/>
                </a:lnTo>
                <a:lnTo>
                  <a:pt x="12839" y="12362"/>
                </a:lnTo>
                <a:lnTo>
                  <a:pt x="13023" y="12288"/>
                </a:lnTo>
                <a:close/>
                <a:moveTo>
                  <a:pt x="7044" y="12325"/>
                </a:moveTo>
                <a:lnTo>
                  <a:pt x="7337" y="13022"/>
                </a:lnTo>
                <a:lnTo>
                  <a:pt x="5833" y="13792"/>
                </a:lnTo>
                <a:lnTo>
                  <a:pt x="5613" y="13132"/>
                </a:lnTo>
                <a:lnTo>
                  <a:pt x="5943" y="12875"/>
                </a:lnTo>
                <a:lnTo>
                  <a:pt x="6273" y="12655"/>
                </a:lnTo>
                <a:lnTo>
                  <a:pt x="6677" y="12472"/>
                </a:lnTo>
                <a:lnTo>
                  <a:pt x="7044" y="12325"/>
                </a:lnTo>
                <a:close/>
                <a:moveTo>
                  <a:pt x="13060" y="11885"/>
                </a:moveTo>
                <a:lnTo>
                  <a:pt x="12839" y="11921"/>
                </a:lnTo>
                <a:lnTo>
                  <a:pt x="12473" y="12068"/>
                </a:lnTo>
                <a:lnTo>
                  <a:pt x="11922" y="12215"/>
                </a:lnTo>
                <a:lnTo>
                  <a:pt x="11666" y="12288"/>
                </a:lnTo>
                <a:lnTo>
                  <a:pt x="11446" y="12398"/>
                </a:lnTo>
                <a:lnTo>
                  <a:pt x="11372" y="12435"/>
                </a:lnTo>
                <a:lnTo>
                  <a:pt x="11372" y="12472"/>
                </a:lnTo>
                <a:lnTo>
                  <a:pt x="11372" y="12582"/>
                </a:lnTo>
                <a:lnTo>
                  <a:pt x="11446" y="12655"/>
                </a:lnTo>
                <a:lnTo>
                  <a:pt x="11519" y="12692"/>
                </a:lnTo>
                <a:lnTo>
                  <a:pt x="11482" y="12839"/>
                </a:lnTo>
                <a:lnTo>
                  <a:pt x="11482" y="13022"/>
                </a:lnTo>
                <a:lnTo>
                  <a:pt x="11519" y="13169"/>
                </a:lnTo>
                <a:lnTo>
                  <a:pt x="11556" y="13315"/>
                </a:lnTo>
                <a:lnTo>
                  <a:pt x="11702" y="13646"/>
                </a:lnTo>
                <a:lnTo>
                  <a:pt x="11886" y="13902"/>
                </a:lnTo>
                <a:lnTo>
                  <a:pt x="11996" y="13976"/>
                </a:lnTo>
                <a:lnTo>
                  <a:pt x="12106" y="13976"/>
                </a:lnTo>
                <a:lnTo>
                  <a:pt x="13023" y="13609"/>
                </a:lnTo>
                <a:lnTo>
                  <a:pt x="13940" y="13279"/>
                </a:lnTo>
                <a:lnTo>
                  <a:pt x="14013" y="13205"/>
                </a:lnTo>
                <a:lnTo>
                  <a:pt x="14050" y="13169"/>
                </a:lnTo>
                <a:lnTo>
                  <a:pt x="14087" y="13095"/>
                </a:lnTo>
                <a:lnTo>
                  <a:pt x="14050" y="13022"/>
                </a:lnTo>
                <a:lnTo>
                  <a:pt x="13646" y="12142"/>
                </a:lnTo>
                <a:lnTo>
                  <a:pt x="13573" y="12032"/>
                </a:lnTo>
                <a:lnTo>
                  <a:pt x="13463" y="11958"/>
                </a:lnTo>
                <a:lnTo>
                  <a:pt x="13353" y="11885"/>
                </a:lnTo>
                <a:close/>
                <a:moveTo>
                  <a:pt x="7190" y="11848"/>
                </a:moveTo>
                <a:lnTo>
                  <a:pt x="7117" y="11885"/>
                </a:lnTo>
                <a:lnTo>
                  <a:pt x="6640" y="12032"/>
                </a:lnTo>
                <a:lnTo>
                  <a:pt x="6163" y="12215"/>
                </a:lnTo>
                <a:lnTo>
                  <a:pt x="5723" y="12508"/>
                </a:lnTo>
                <a:lnTo>
                  <a:pt x="5320" y="12802"/>
                </a:lnTo>
                <a:lnTo>
                  <a:pt x="5246" y="12839"/>
                </a:lnTo>
                <a:lnTo>
                  <a:pt x="5210" y="12875"/>
                </a:lnTo>
                <a:lnTo>
                  <a:pt x="5173" y="12912"/>
                </a:lnTo>
                <a:lnTo>
                  <a:pt x="5173" y="12985"/>
                </a:lnTo>
                <a:lnTo>
                  <a:pt x="5246" y="13279"/>
                </a:lnTo>
                <a:lnTo>
                  <a:pt x="5320" y="13572"/>
                </a:lnTo>
                <a:lnTo>
                  <a:pt x="5540" y="14159"/>
                </a:lnTo>
                <a:lnTo>
                  <a:pt x="5576" y="14196"/>
                </a:lnTo>
                <a:lnTo>
                  <a:pt x="5650" y="14269"/>
                </a:lnTo>
                <a:lnTo>
                  <a:pt x="5797" y="14269"/>
                </a:lnTo>
                <a:lnTo>
                  <a:pt x="7667" y="13315"/>
                </a:lnTo>
                <a:lnTo>
                  <a:pt x="7741" y="13279"/>
                </a:lnTo>
                <a:lnTo>
                  <a:pt x="7777" y="13205"/>
                </a:lnTo>
                <a:lnTo>
                  <a:pt x="7814" y="13132"/>
                </a:lnTo>
                <a:lnTo>
                  <a:pt x="7777" y="13059"/>
                </a:lnTo>
                <a:lnTo>
                  <a:pt x="7374" y="11995"/>
                </a:lnTo>
                <a:lnTo>
                  <a:pt x="7337" y="11921"/>
                </a:lnTo>
                <a:lnTo>
                  <a:pt x="7264" y="11885"/>
                </a:lnTo>
                <a:lnTo>
                  <a:pt x="7190" y="11848"/>
                </a:lnTo>
                <a:close/>
                <a:moveTo>
                  <a:pt x="10528" y="13279"/>
                </a:moveTo>
                <a:lnTo>
                  <a:pt x="10895" y="13976"/>
                </a:lnTo>
                <a:lnTo>
                  <a:pt x="9318" y="14599"/>
                </a:lnTo>
                <a:lnTo>
                  <a:pt x="9025" y="13902"/>
                </a:lnTo>
                <a:lnTo>
                  <a:pt x="9098" y="13829"/>
                </a:lnTo>
                <a:lnTo>
                  <a:pt x="9098" y="13792"/>
                </a:lnTo>
                <a:lnTo>
                  <a:pt x="9135" y="13756"/>
                </a:lnTo>
                <a:lnTo>
                  <a:pt x="9465" y="13609"/>
                </a:lnTo>
                <a:lnTo>
                  <a:pt x="9758" y="13535"/>
                </a:lnTo>
                <a:lnTo>
                  <a:pt x="10528" y="13279"/>
                </a:lnTo>
                <a:close/>
                <a:moveTo>
                  <a:pt x="10639" y="12839"/>
                </a:moveTo>
                <a:lnTo>
                  <a:pt x="10565" y="12875"/>
                </a:lnTo>
                <a:lnTo>
                  <a:pt x="9501" y="13242"/>
                </a:lnTo>
                <a:lnTo>
                  <a:pt x="9061" y="13352"/>
                </a:lnTo>
                <a:lnTo>
                  <a:pt x="8878" y="13462"/>
                </a:lnTo>
                <a:lnTo>
                  <a:pt x="8768" y="13499"/>
                </a:lnTo>
                <a:lnTo>
                  <a:pt x="8731" y="13572"/>
                </a:lnTo>
                <a:lnTo>
                  <a:pt x="8658" y="13682"/>
                </a:lnTo>
                <a:lnTo>
                  <a:pt x="8694" y="13829"/>
                </a:lnTo>
                <a:lnTo>
                  <a:pt x="8731" y="13866"/>
                </a:lnTo>
                <a:lnTo>
                  <a:pt x="8731" y="13902"/>
                </a:lnTo>
                <a:lnTo>
                  <a:pt x="8768" y="14159"/>
                </a:lnTo>
                <a:lnTo>
                  <a:pt x="8841" y="14416"/>
                </a:lnTo>
                <a:lnTo>
                  <a:pt x="9025" y="14893"/>
                </a:lnTo>
                <a:lnTo>
                  <a:pt x="9098" y="14929"/>
                </a:lnTo>
                <a:lnTo>
                  <a:pt x="9135" y="14966"/>
                </a:lnTo>
                <a:lnTo>
                  <a:pt x="9208" y="15003"/>
                </a:lnTo>
                <a:lnTo>
                  <a:pt x="9281" y="15003"/>
                </a:lnTo>
                <a:lnTo>
                  <a:pt x="11225" y="14269"/>
                </a:lnTo>
                <a:lnTo>
                  <a:pt x="11262" y="14232"/>
                </a:lnTo>
                <a:lnTo>
                  <a:pt x="11299" y="14159"/>
                </a:lnTo>
                <a:lnTo>
                  <a:pt x="11335" y="14086"/>
                </a:lnTo>
                <a:lnTo>
                  <a:pt x="11335" y="14012"/>
                </a:lnTo>
                <a:lnTo>
                  <a:pt x="10822" y="12985"/>
                </a:lnTo>
                <a:lnTo>
                  <a:pt x="10785" y="12912"/>
                </a:lnTo>
                <a:lnTo>
                  <a:pt x="10712" y="12875"/>
                </a:lnTo>
                <a:lnTo>
                  <a:pt x="10639" y="12839"/>
                </a:lnTo>
                <a:close/>
                <a:moveTo>
                  <a:pt x="7997" y="14342"/>
                </a:moveTo>
                <a:lnTo>
                  <a:pt x="8107" y="14489"/>
                </a:lnTo>
                <a:lnTo>
                  <a:pt x="8144" y="14599"/>
                </a:lnTo>
                <a:lnTo>
                  <a:pt x="8107" y="14746"/>
                </a:lnTo>
                <a:lnTo>
                  <a:pt x="8034" y="14893"/>
                </a:lnTo>
                <a:lnTo>
                  <a:pt x="7924" y="15003"/>
                </a:lnTo>
                <a:lnTo>
                  <a:pt x="7814" y="15149"/>
                </a:lnTo>
                <a:lnTo>
                  <a:pt x="7557" y="15296"/>
                </a:lnTo>
                <a:lnTo>
                  <a:pt x="7044" y="15516"/>
                </a:lnTo>
                <a:lnTo>
                  <a:pt x="6787" y="15590"/>
                </a:lnTo>
                <a:lnTo>
                  <a:pt x="6567" y="15736"/>
                </a:lnTo>
                <a:lnTo>
                  <a:pt x="6310" y="15113"/>
                </a:lnTo>
                <a:lnTo>
                  <a:pt x="6383" y="15076"/>
                </a:lnTo>
                <a:lnTo>
                  <a:pt x="6457" y="14966"/>
                </a:lnTo>
                <a:lnTo>
                  <a:pt x="6457" y="14929"/>
                </a:lnTo>
                <a:lnTo>
                  <a:pt x="6530" y="15003"/>
                </a:lnTo>
                <a:lnTo>
                  <a:pt x="6604" y="14966"/>
                </a:lnTo>
                <a:lnTo>
                  <a:pt x="6787" y="14929"/>
                </a:lnTo>
                <a:lnTo>
                  <a:pt x="7227" y="14783"/>
                </a:lnTo>
                <a:lnTo>
                  <a:pt x="7631" y="14599"/>
                </a:lnTo>
                <a:lnTo>
                  <a:pt x="7997" y="14342"/>
                </a:lnTo>
                <a:close/>
                <a:moveTo>
                  <a:pt x="15150" y="15370"/>
                </a:moveTo>
                <a:lnTo>
                  <a:pt x="15150" y="15443"/>
                </a:lnTo>
                <a:lnTo>
                  <a:pt x="15224" y="15480"/>
                </a:lnTo>
                <a:lnTo>
                  <a:pt x="15260" y="15516"/>
                </a:lnTo>
                <a:lnTo>
                  <a:pt x="15150" y="15736"/>
                </a:lnTo>
                <a:lnTo>
                  <a:pt x="15004" y="15993"/>
                </a:lnTo>
                <a:lnTo>
                  <a:pt x="14857" y="15626"/>
                </a:lnTo>
                <a:lnTo>
                  <a:pt x="15150" y="15370"/>
                </a:lnTo>
                <a:close/>
                <a:moveTo>
                  <a:pt x="7997" y="13902"/>
                </a:moveTo>
                <a:lnTo>
                  <a:pt x="7887" y="13939"/>
                </a:lnTo>
                <a:lnTo>
                  <a:pt x="7631" y="14122"/>
                </a:lnTo>
                <a:lnTo>
                  <a:pt x="7337" y="14269"/>
                </a:lnTo>
                <a:lnTo>
                  <a:pt x="7044" y="14416"/>
                </a:lnTo>
                <a:lnTo>
                  <a:pt x="6750" y="14526"/>
                </a:lnTo>
                <a:lnTo>
                  <a:pt x="6347" y="14599"/>
                </a:lnTo>
                <a:lnTo>
                  <a:pt x="6163" y="14673"/>
                </a:lnTo>
                <a:lnTo>
                  <a:pt x="6090" y="14746"/>
                </a:lnTo>
                <a:lnTo>
                  <a:pt x="6017" y="14819"/>
                </a:lnTo>
                <a:lnTo>
                  <a:pt x="6017" y="14929"/>
                </a:lnTo>
                <a:lnTo>
                  <a:pt x="5943" y="15003"/>
                </a:lnTo>
                <a:lnTo>
                  <a:pt x="5943" y="15113"/>
                </a:lnTo>
                <a:lnTo>
                  <a:pt x="6127" y="15590"/>
                </a:lnTo>
                <a:lnTo>
                  <a:pt x="6273" y="16103"/>
                </a:lnTo>
                <a:lnTo>
                  <a:pt x="6347" y="16177"/>
                </a:lnTo>
                <a:lnTo>
                  <a:pt x="6420" y="16213"/>
                </a:lnTo>
                <a:lnTo>
                  <a:pt x="6493" y="16213"/>
                </a:lnTo>
                <a:lnTo>
                  <a:pt x="6567" y="16177"/>
                </a:lnTo>
                <a:lnTo>
                  <a:pt x="6787" y="16030"/>
                </a:lnTo>
                <a:lnTo>
                  <a:pt x="7007" y="15920"/>
                </a:lnTo>
                <a:lnTo>
                  <a:pt x="7484" y="15736"/>
                </a:lnTo>
                <a:lnTo>
                  <a:pt x="7704" y="15663"/>
                </a:lnTo>
                <a:lnTo>
                  <a:pt x="7924" y="15553"/>
                </a:lnTo>
                <a:lnTo>
                  <a:pt x="8144" y="15406"/>
                </a:lnTo>
                <a:lnTo>
                  <a:pt x="8328" y="15223"/>
                </a:lnTo>
                <a:lnTo>
                  <a:pt x="8438" y="15076"/>
                </a:lnTo>
                <a:lnTo>
                  <a:pt x="8511" y="14893"/>
                </a:lnTo>
                <a:lnTo>
                  <a:pt x="8511" y="14709"/>
                </a:lnTo>
                <a:lnTo>
                  <a:pt x="8511" y="14526"/>
                </a:lnTo>
                <a:lnTo>
                  <a:pt x="8474" y="14342"/>
                </a:lnTo>
                <a:lnTo>
                  <a:pt x="8364" y="14159"/>
                </a:lnTo>
                <a:lnTo>
                  <a:pt x="8254" y="14049"/>
                </a:lnTo>
                <a:lnTo>
                  <a:pt x="8071" y="13939"/>
                </a:lnTo>
                <a:lnTo>
                  <a:pt x="7997" y="13902"/>
                </a:lnTo>
                <a:close/>
                <a:moveTo>
                  <a:pt x="14710" y="15736"/>
                </a:moveTo>
                <a:lnTo>
                  <a:pt x="14747" y="15993"/>
                </a:lnTo>
                <a:lnTo>
                  <a:pt x="14820" y="16250"/>
                </a:lnTo>
                <a:lnTo>
                  <a:pt x="14490" y="16507"/>
                </a:lnTo>
                <a:lnTo>
                  <a:pt x="14417" y="16397"/>
                </a:lnTo>
                <a:lnTo>
                  <a:pt x="14307" y="15993"/>
                </a:lnTo>
                <a:lnTo>
                  <a:pt x="14380" y="15956"/>
                </a:lnTo>
                <a:lnTo>
                  <a:pt x="14710" y="15736"/>
                </a:lnTo>
                <a:close/>
                <a:moveTo>
                  <a:pt x="14123" y="16103"/>
                </a:moveTo>
                <a:lnTo>
                  <a:pt x="14160" y="16397"/>
                </a:lnTo>
                <a:lnTo>
                  <a:pt x="14233" y="16690"/>
                </a:lnTo>
                <a:lnTo>
                  <a:pt x="13830" y="16873"/>
                </a:lnTo>
                <a:lnTo>
                  <a:pt x="13720" y="16727"/>
                </a:lnTo>
                <a:lnTo>
                  <a:pt x="13500" y="16433"/>
                </a:lnTo>
                <a:lnTo>
                  <a:pt x="14123" y="16103"/>
                </a:lnTo>
                <a:close/>
                <a:moveTo>
                  <a:pt x="13426" y="16470"/>
                </a:moveTo>
                <a:lnTo>
                  <a:pt x="13500" y="16727"/>
                </a:lnTo>
                <a:lnTo>
                  <a:pt x="13536" y="16873"/>
                </a:lnTo>
                <a:lnTo>
                  <a:pt x="13573" y="16984"/>
                </a:lnTo>
                <a:lnTo>
                  <a:pt x="13096" y="17167"/>
                </a:lnTo>
                <a:lnTo>
                  <a:pt x="12986" y="17057"/>
                </a:lnTo>
                <a:lnTo>
                  <a:pt x="12876" y="16873"/>
                </a:lnTo>
                <a:lnTo>
                  <a:pt x="12839" y="16727"/>
                </a:lnTo>
                <a:lnTo>
                  <a:pt x="13426" y="16470"/>
                </a:lnTo>
                <a:close/>
                <a:moveTo>
                  <a:pt x="12583" y="16837"/>
                </a:moveTo>
                <a:lnTo>
                  <a:pt x="12656" y="17094"/>
                </a:lnTo>
                <a:lnTo>
                  <a:pt x="12803" y="17277"/>
                </a:lnTo>
                <a:lnTo>
                  <a:pt x="12399" y="17460"/>
                </a:lnTo>
                <a:lnTo>
                  <a:pt x="12326" y="17387"/>
                </a:lnTo>
                <a:lnTo>
                  <a:pt x="12253" y="17277"/>
                </a:lnTo>
                <a:lnTo>
                  <a:pt x="12216" y="17167"/>
                </a:lnTo>
                <a:lnTo>
                  <a:pt x="12216" y="17020"/>
                </a:lnTo>
                <a:lnTo>
                  <a:pt x="12583" y="16837"/>
                </a:lnTo>
                <a:close/>
                <a:moveTo>
                  <a:pt x="12032" y="17094"/>
                </a:moveTo>
                <a:lnTo>
                  <a:pt x="11996" y="17240"/>
                </a:lnTo>
                <a:lnTo>
                  <a:pt x="12032" y="17387"/>
                </a:lnTo>
                <a:lnTo>
                  <a:pt x="12106" y="17570"/>
                </a:lnTo>
                <a:lnTo>
                  <a:pt x="11812" y="17644"/>
                </a:lnTo>
                <a:lnTo>
                  <a:pt x="11776" y="17644"/>
                </a:lnTo>
                <a:lnTo>
                  <a:pt x="11739" y="17497"/>
                </a:lnTo>
                <a:lnTo>
                  <a:pt x="11666" y="17240"/>
                </a:lnTo>
                <a:lnTo>
                  <a:pt x="12032" y="17094"/>
                </a:lnTo>
                <a:close/>
                <a:moveTo>
                  <a:pt x="11446" y="17350"/>
                </a:moveTo>
                <a:lnTo>
                  <a:pt x="11482" y="17607"/>
                </a:lnTo>
                <a:lnTo>
                  <a:pt x="11519" y="17791"/>
                </a:lnTo>
                <a:lnTo>
                  <a:pt x="11189" y="17901"/>
                </a:lnTo>
                <a:lnTo>
                  <a:pt x="11115" y="17937"/>
                </a:lnTo>
                <a:lnTo>
                  <a:pt x="11115" y="17864"/>
                </a:lnTo>
                <a:lnTo>
                  <a:pt x="11115" y="17827"/>
                </a:lnTo>
                <a:lnTo>
                  <a:pt x="11115" y="17717"/>
                </a:lnTo>
                <a:lnTo>
                  <a:pt x="11005" y="17607"/>
                </a:lnTo>
                <a:lnTo>
                  <a:pt x="10969" y="17534"/>
                </a:lnTo>
                <a:lnTo>
                  <a:pt x="11446" y="17350"/>
                </a:lnTo>
                <a:close/>
                <a:moveTo>
                  <a:pt x="10639" y="17644"/>
                </a:moveTo>
                <a:lnTo>
                  <a:pt x="10749" y="17791"/>
                </a:lnTo>
                <a:lnTo>
                  <a:pt x="10859" y="17901"/>
                </a:lnTo>
                <a:lnTo>
                  <a:pt x="10932" y="17974"/>
                </a:lnTo>
                <a:lnTo>
                  <a:pt x="10969" y="17974"/>
                </a:lnTo>
                <a:lnTo>
                  <a:pt x="10455" y="18194"/>
                </a:lnTo>
                <a:lnTo>
                  <a:pt x="10418" y="18121"/>
                </a:lnTo>
                <a:lnTo>
                  <a:pt x="10345" y="18121"/>
                </a:lnTo>
                <a:lnTo>
                  <a:pt x="10235" y="18157"/>
                </a:lnTo>
                <a:lnTo>
                  <a:pt x="10162" y="17901"/>
                </a:lnTo>
                <a:lnTo>
                  <a:pt x="10125" y="17827"/>
                </a:lnTo>
                <a:lnTo>
                  <a:pt x="10639" y="17644"/>
                </a:lnTo>
                <a:close/>
                <a:moveTo>
                  <a:pt x="10272" y="440"/>
                </a:moveTo>
                <a:lnTo>
                  <a:pt x="10455" y="477"/>
                </a:lnTo>
                <a:lnTo>
                  <a:pt x="10565" y="550"/>
                </a:lnTo>
                <a:lnTo>
                  <a:pt x="10675" y="624"/>
                </a:lnTo>
                <a:lnTo>
                  <a:pt x="10785" y="734"/>
                </a:lnTo>
                <a:lnTo>
                  <a:pt x="10969" y="990"/>
                </a:lnTo>
                <a:lnTo>
                  <a:pt x="11005" y="1210"/>
                </a:lnTo>
                <a:lnTo>
                  <a:pt x="11042" y="1431"/>
                </a:lnTo>
                <a:lnTo>
                  <a:pt x="11335" y="2348"/>
                </a:lnTo>
                <a:lnTo>
                  <a:pt x="11886" y="3998"/>
                </a:lnTo>
                <a:lnTo>
                  <a:pt x="13060" y="7300"/>
                </a:lnTo>
                <a:lnTo>
                  <a:pt x="14233" y="10564"/>
                </a:lnTo>
                <a:lnTo>
                  <a:pt x="14857" y="12215"/>
                </a:lnTo>
                <a:lnTo>
                  <a:pt x="15187" y="13095"/>
                </a:lnTo>
                <a:lnTo>
                  <a:pt x="15407" y="13646"/>
                </a:lnTo>
                <a:lnTo>
                  <a:pt x="15334" y="13682"/>
                </a:lnTo>
                <a:lnTo>
                  <a:pt x="15297" y="13829"/>
                </a:lnTo>
                <a:lnTo>
                  <a:pt x="15297" y="13939"/>
                </a:lnTo>
                <a:lnTo>
                  <a:pt x="15260" y="14196"/>
                </a:lnTo>
                <a:lnTo>
                  <a:pt x="15224" y="14379"/>
                </a:lnTo>
                <a:lnTo>
                  <a:pt x="15187" y="14526"/>
                </a:lnTo>
                <a:lnTo>
                  <a:pt x="15004" y="14856"/>
                </a:lnTo>
                <a:lnTo>
                  <a:pt x="14747" y="15149"/>
                </a:lnTo>
                <a:lnTo>
                  <a:pt x="14453" y="15370"/>
                </a:lnTo>
                <a:lnTo>
                  <a:pt x="14123" y="15590"/>
                </a:lnTo>
                <a:lnTo>
                  <a:pt x="13793" y="15773"/>
                </a:lnTo>
                <a:lnTo>
                  <a:pt x="13060" y="16140"/>
                </a:lnTo>
                <a:lnTo>
                  <a:pt x="12326" y="16470"/>
                </a:lnTo>
                <a:lnTo>
                  <a:pt x="10859" y="17094"/>
                </a:lnTo>
                <a:lnTo>
                  <a:pt x="10015" y="17424"/>
                </a:lnTo>
                <a:lnTo>
                  <a:pt x="9978" y="17387"/>
                </a:lnTo>
                <a:lnTo>
                  <a:pt x="9942" y="17387"/>
                </a:lnTo>
                <a:lnTo>
                  <a:pt x="9905" y="17424"/>
                </a:lnTo>
                <a:lnTo>
                  <a:pt x="9905" y="17460"/>
                </a:lnTo>
                <a:lnTo>
                  <a:pt x="8841" y="17791"/>
                </a:lnTo>
                <a:lnTo>
                  <a:pt x="7777" y="18121"/>
                </a:lnTo>
                <a:lnTo>
                  <a:pt x="6970" y="18304"/>
                </a:lnTo>
                <a:lnTo>
                  <a:pt x="6163" y="18487"/>
                </a:lnTo>
                <a:lnTo>
                  <a:pt x="5797" y="18524"/>
                </a:lnTo>
                <a:lnTo>
                  <a:pt x="5613" y="18524"/>
                </a:lnTo>
                <a:lnTo>
                  <a:pt x="5430" y="18451"/>
                </a:lnTo>
                <a:lnTo>
                  <a:pt x="5283" y="18377"/>
                </a:lnTo>
                <a:lnTo>
                  <a:pt x="5173" y="18231"/>
                </a:lnTo>
                <a:lnTo>
                  <a:pt x="5063" y="18121"/>
                </a:lnTo>
                <a:lnTo>
                  <a:pt x="4953" y="17974"/>
                </a:lnTo>
                <a:lnTo>
                  <a:pt x="4879" y="17680"/>
                </a:lnTo>
                <a:lnTo>
                  <a:pt x="4769" y="17387"/>
                </a:lnTo>
                <a:lnTo>
                  <a:pt x="4476" y="16507"/>
                </a:lnTo>
                <a:lnTo>
                  <a:pt x="3926" y="14819"/>
                </a:lnTo>
                <a:lnTo>
                  <a:pt x="3376" y="13169"/>
                </a:lnTo>
                <a:lnTo>
                  <a:pt x="2752" y="11518"/>
                </a:lnTo>
                <a:lnTo>
                  <a:pt x="2165" y="9867"/>
                </a:lnTo>
                <a:lnTo>
                  <a:pt x="1505" y="8253"/>
                </a:lnTo>
                <a:lnTo>
                  <a:pt x="845" y="6603"/>
                </a:lnTo>
                <a:lnTo>
                  <a:pt x="588" y="6052"/>
                </a:lnTo>
                <a:lnTo>
                  <a:pt x="478" y="5796"/>
                </a:lnTo>
                <a:lnTo>
                  <a:pt x="331" y="5539"/>
                </a:lnTo>
                <a:lnTo>
                  <a:pt x="368" y="5502"/>
                </a:lnTo>
                <a:lnTo>
                  <a:pt x="404" y="5429"/>
                </a:lnTo>
                <a:lnTo>
                  <a:pt x="368" y="5209"/>
                </a:lnTo>
                <a:lnTo>
                  <a:pt x="404" y="5025"/>
                </a:lnTo>
                <a:lnTo>
                  <a:pt x="404" y="4879"/>
                </a:lnTo>
                <a:lnTo>
                  <a:pt x="478" y="4695"/>
                </a:lnTo>
                <a:lnTo>
                  <a:pt x="624" y="4402"/>
                </a:lnTo>
                <a:lnTo>
                  <a:pt x="845" y="4145"/>
                </a:lnTo>
                <a:lnTo>
                  <a:pt x="1101" y="3888"/>
                </a:lnTo>
                <a:lnTo>
                  <a:pt x="1395" y="3668"/>
                </a:lnTo>
                <a:lnTo>
                  <a:pt x="1725" y="3485"/>
                </a:lnTo>
                <a:lnTo>
                  <a:pt x="2018" y="3301"/>
                </a:lnTo>
                <a:lnTo>
                  <a:pt x="2789" y="2935"/>
                </a:lnTo>
                <a:lnTo>
                  <a:pt x="3596" y="2641"/>
                </a:lnTo>
                <a:lnTo>
                  <a:pt x="5210" y="2017"/>
                </a:lnTo>
                <a:lnTo>
                  <a:pt x="6787" y="1394"/>
                </a:lnTo>
                <a:lnTo>
                  <a:pt x="7557" y="1100"/>
                </a:lnTo>
                <a:lnTo>
                  <a:pt x="8364" y="807"/>
                </a:lnTo>
                <a:lnTo>
                  <a:pt x="9135" y="587"/>
                </a:lnTo>
                <a:lnTo>
                  <a:pt x="9538" y="514"/>
                </a:lnTo>
                <a:lnTo>
                  <a:pt x="9942" y="440"/>
                </a:lnTo>
                <a:close/>
                <a:moveTo>
                  <a:pt x="9868" y="17937"/>
                </a:moveTo>
                <a:lnTo>
                  <a:pt x="9868" y="17974"/>
                </a:lnTo>
                <a:lnTo>
                  <a:pt x="9905" y="18157"/>
                </a:lnTo>
                <a:lnTo>
                  <a:pt x="10015" y="18341"/>
                </a:lnTo>
                <a:lnTo>
                  <a:pt x="9575" y="18524"/>
                </a:lnTo>
                <a:lnTo>
                  <a:pt x="9575" y="18487"/>
                </a:lnTo>
                <a:lnTo>
                  <a:pt x="9538" y="18341"/>
                </a:lnTo>
                <a:lnTo>
                  <a:pt x="9465" y="18231"/>
                </a:lnTo>
                <a:lnTo>
                  <a:pt x="9391" y="18084"/>
                </a:lnTo>
                <a:lnTo>
                  <a:pt x="9868" y="17937"/>
                </a:lnTo>
                <a:close/>
                <a:moveTo>
                  <a:pt x="9098" y="18194"/>
                </a:moveTo>
                <a:lnTo>
                  <a:pt x="9171" y="18414"/>
                </a:lnTo>
                <a:lnTo>
                  <a:pt x="9245" y="18524"/>
                </a:lnTo>
                <a:lnTo>
                  <a:pt x="9318" y="18598"/>
                </a:lnTo>
                <a:lnTo>
                  <a:pt x="8841" y="18781"/>
                </a:lnTo>
                <a:lnTo>
                  <a:pt x="8768" y="18708"/>
                </a:lnTo>
                <a:lnTo>
                  <a:pt x="8694" y="18598"/>
                </a:lnTo>
                <a:lnTo>
                  <a:pt x="8621" y="18487"/>
                </a:lnTo>
                <a:lnTo>
                  <a:pt x="8584" y="18341"/>
                </a:lnTo>
                <a:lnTo>
                  <a:pt x="9098" y="18194"/>
                </a:lnTo>
                <a:close/>
                <a:moveTo>
                  <a:pt x="8254" y="18414"/>
                </a:moveTo>
                <a:lnTo>
                  <a:pt x="8291" y="18561"/>
                </a:lnTo>
                <a:lnTo>
                  <a:pt x="8364" y="18744"/>
                </a:lnTo>
                <a:lnTo>
                  <a:pt x="8511" y="18928"/>
                </a:lnTo>
                <a:lnTo>
                  <a:pt x="8181" y="19038"/>
                </a:lnTo>
                <a:lnTo>
                  <a:pt x="8144" y="18964"/>
                </a:lnTo>
                <a:lnTo>
                  <a:pt x="8107" y="18928"/>
                </a:lnTo>
                <a:lnTo>
                  <a:pt x="7997" y="18854"/>
                </a:lnTo>
                <a:lnTo>
                  <a:pt x="7961" y="18818"/>
                </a:lnTo>
                <a:lnTo>
                  <a:pt x="7851" y="18634"/>
                </a:lnTo>
                <a:lnTo>
                  <a:pt x="7851" y="18561"/>
                </a:lnTo>
                <a:lnTo>
                  <a:pt x="8254" y="18414"/>
                </a:lnTo>
                <a:close/>
                <a:moveTo>
                  <a:pt x="5246" y="18818"/>
                </a:moveTo>
                <a:lnTo>
                  <a:pt x="5430" y="18891"/>
                </a:lnTo>
                <a:lnTo>
                  <a:pt x="5650" y="18928"/>
                </a:lnTo>
                <a:lnTo>
                  <a:pt x="5870" y="18964"/>
                </a:lnTo>
                <a:lnTo>
                  <a:pt x="5943" y="19221"/>
                </a:lnTo>
                <a:lnTo>
                  <a:pt x="5760" y="19148"/>
                </a:lnTo>
                <a:lnTo>
                  <a:pt x="5576" y="19038"/>
                </a:lnTo>
                <a:lnTo>
                  <a:pt x="5393" y="18928"/>
                </a:lnTo>
                <a:lnTo>
                  <a:pt x="5246" y="18818"/>
                </a:lnTo>
                <a:close/>
                <a:moveTo>
                  <a:pt x="7557" y="18634"/>
                </a:moveTo>
                <a:lnTo>
                  <a:pt x="7557" y="18781"/>
                </a:lnTo>
                <a:lnTo>
                  <a:pt x="7631" y="18928"/>
                </a:lnTo>
                <a:lnTo>
                  <a:pt x="7704" y="19038"/>
                </a:lnTo>
                <a:lnTo>
                  <a:pt x="7777" y="19148"/>
                </a:lnTo>
                <a:lnTo>
                  <a:pt x="7704" y="19184"/>
                </a:lnTo>
                <a:lnTo>
                  <a:pt x="7227" y="19294"/>
                </a:lnTo>
                <a:lnTo>
                  <a:pt x="7154" y="19184"/>
                </a:lnTo>
                <a:lnTo>
                  <a:pt x="7080" y="19074"/>
                </a:lnTo>
                <a:lnTo>
                  <a:pt x="6970" y="18928"/>
                </a:lnTo>
                <a:lnTo>
                  <a:pt x="6897" y="18781"/>
                </a:lnTo>
                <a:lnTo>
                  <a:pt x="7117" y="18708"/>
                </a:lnTo>
                <a:lnTo>
                  <a:pt x="7557" y="18634"/>
                </a:lnTo>
                <a:close/>
                <a:moveTo>
                  <a:pt x="6604" y="18854"/>
                </a:moveTo>
                <a:lnTo>
                  <a:pt x="6677" y="19111"/>
                </a:lnTo>
                <a:lnTo>
                  <a:pt x="6750" y="19221"/>
                </a:lnTo>
                <a:lnTo>
                  <a:pt x="6824" y="19331"/>
                </a:lnTo>
                <a:lnTo>
                  <a:pt x="6493" y="19331"/>
                </a:lnTo>
                <a:lnTo>
                  <a:pt x="6493" y="19258"/>
                </a:lnTo>
                <a:lnTo>
                  <a:pt x="6493" y="19221"/>
                </a:lnTo>
                <a:lnTo>
                  <a:pt x="6420" y="19184"/>
                </a:lnTo>
                <a:lnTo>
                  <a:pt x="6383" y="19184"/>
                </a:lnTo>
                <a:lnTo>
                  <a:pt x="6310" y="19221"/>
                </a:lnTo>
                <a:lnTo>
                  <a:pt x="6273" y="19221"/>
                </a:lnTo>
                <a:lnTo>
                  <a:pt x="6200" y="19184"/>
                </a:lnTo>
                <a:lnTo>
                  <a:pt x="6163" y="19074"/>
                </a:lnTo>
                <a:lnTo>
                  <a:pt x="6127" y="18928"/>
                </a:lnTo>
                <a:lnTo>
                  <a:pt x="6604" y="18854"/>
                </a:lnTo>
                <a:close/>
                <a:moveTo>
                  <a:pt x="10125" y="0"/>
                </a:moveTo>
                <a:lnTo>
                  <a:pt x="9721" y="37"/>
                </a:lnTo>
                <a:lnTo>
                  <a:pt x="9318" y="110"/>
                </a:lnTo>
                <a:lnTo>
                  <a:pt x="8804" y="220"/>
                </a:lnTo>
                <a:lnTo>
                  <a:pt x="8291" y="403"/>
                </a:lnTo>
                <a:lnTo>
                  <a:pt x="7300" y="734"/>
                </a:lnTo>
                <a:lnTo>
                  <a:pt x="5320" y="1504"/>
                </a:lnTo>
                <a:lnTo>
                  <a:pt x="3376" y="2274"/>
                </a:lnTo>
                <a:lnTo>
                  <a:pt x="2422" y="2678"/>
                </a:lnTo>
                <a:lnTo>
                  <a:pt x="1945" y="2898"/>
                </a:lnTo>
                <a:lnTo>
                  <a:pt x="1505" y="3118"/>
                </a:lnTo>
                <a:lnTo>
                  <a:pt x="1248" y="3301"/>
                </a:lnTo>
                <a:lnTo>
                  <a:pt x="955" y="3485"/>
                </a:lnTo>
                <a:lnTo>
                  <a:pt x="698" y="3742"/>
                </a:lnTo>
                <a:lnTo>
                  <a:pt x="441" y="3998"/>
                </a:lnTo>
                <a:lnTo>
                  <a:pt x="221" y="4292"/>
                </a:lnTo>
                <a:lnTo>
                  <a:pt x="74" y="4622"/>
                </a:lnTo>
                <a:lnTo>
                  <a:pt x="38" y="4769"/>
                </a:lnTo>
                <a:lnTo>
                  <a:pt x="38" y="4915"/>
                </a:lnTo>
                <a:lnTo>
                  <a:pt x="38" y="5099"/>
                </a:lnTo>
                <a:lnTo>
                  <a:pt x="74" y="5245"/>
                </a:lnTo>
                <a:lnTo>
                  <a:pt x="1" y="5282"/>
                </a:lnTo>
                <a:lnTo>
                  <a:pt x="1" y="5319"/>
                </a:lnTo>
                <a:lnTo>
                  <a:pt x="38" y="5722"/>
                </a:lnTo>
                <a:lnTo>
                  <a:pt x="148" y="6052"/>
                </a:lnTo>
                <a:lnTo>
                  <a:pt x="441" y="6786"/>
                </a:lnTo>
                <a:lnTo>
                  <a:pt x="1065" y="8400"/>
                </a:lnTo>
                <a:lnTo>
                  <a:pt x="2348" y="11665"/>
                </a:lnTo>
                <a:lnTo>
                  <a:pt x="2935" y="13315"/>
                </a:lnTo>
                <a:lnTo>
                  <a:pt x="3522" y="15003"/>
                </a:lnTo>
                <a:lnTo>
                  <a:pt x="4072" y="16653"/>
                </a:lnTo>
                <a:lnTo>
                  <a:pt x="4293" y="17424"/>
                </a:lnTo>
                <a:lnTo>
                  <a:pt x="4439" y="17827"/>
                </a:lnTo>
                <a:lnTo>
                  <a:pt x="4513" y="18047"/>
                </a:lnTo>
                <a:lnTo>
                  <a:pt x="4623" y="18231"/>
                </a:lnTo>
                <a:lnTo>
                  <a:pt x="4659" y="18451"/>
                </a:lnTo>
                <a:lnTo>
                  <a:pt x="4733" y="18634"/>
                </a:lnTo>
                <a:lnTo>
                  <a:pt x="4806" y="18781"/>
                </a:lnTo>
                <a:lnTo>
                  <a:pt x="4916" y="18928"/>
                </a:lnTo>
                <a:lnTo>
                  <a:pt x="5026" y="19074"/>
                </a:lnTo>
                <a:lnTo>
                  <a:pt x="5173" y="19221"/>
                </a:lnTo>
                <a:lnTo>
                  <a:pt x="5503" y="19404"/>
                </a:lnTo>
                <a:lnTo>
                  <a:pt x="5833" y="19551"/>
                </a:lnTo>
                <a:lnTo>
                  <a:pt x="6237" y="19661"/>
                </a:lnTo>
                <a:lnTo>
                  <a:pt x="6604" y="19698"/>
                </a:lnTo>
                <a:lnTo>
                  <a:pt x="7007" y="19698"/>
                </a:lnTo>
                <a:lnTo>
                  <a:pt x="7484" y="19625"/>
                </a:lnTo>
                <a:lnTo>
                  <a:pt x="7924" y="19515"/>
                </a:lnTo>
                <a:lnTo>
                  <a:pt x="8841" y="19184"/>
                </a:lnTo>
                <a:lnTo>
                  <a:pt x="11079" y="18341"/>
                </a:lnTo>
                <a:lnTo>
                  <a:pt x="13206" y="17570"/>
                </a:lnTo>
                <a:lnTo>
                  <a:pt x="13830" y="17314"/>
                </a:lnTo>
                <a:lnTo>
                  <a:pt x="14417" y="17020"/>
                </a:lnTo>
                <a:lnTo>
                  <a:pt x="14527" y="17020"/>
                </a:lnTo>
                <a:lnTo>
                  <a:pt x="14674" y="16947"/>
                </a:lnTo>
                <a:lnTo>
                  <a:pt x="14710" y="16873"/>
                </a:lnTo>
                <a:lnTo>
                  <a:pt x="14710" y="16837"/>
                </a:lnTo>
                <a:lnTo>
                  <a:pt x="14894" y="16690"/>
                </a:lnTo>
                <a:lnTo>
                  <a:pt x="15187" y="16433"/>
                </a:lnTo>
                <a:lnTo>
                  <a:pt x="15407" y="16103"/>
                </a:lnTo>
                <a:lnTo>
                  <a:pt x="15554" y="15773"/>
                </a:lnTo>
                <a:lnTo>
                  <a:pt x="15701" y="15406"/>
                </a:lnTo>
                <a:lnTo>
                  <a:pt x="15774" y="15039"/>
                </a:lnTo>
                <a:lnTo>
                  <a:pt x="15811" y="14636"/>
                </a:lnTo>
                <a:lnTo>
                  <a:pt x="15847" y="13866"/>
                </a:lnTo>
                <a:lnTo>
                  <a:pt x="15884" y="13829"/>
                </a:lnTo>
                <a:lnTo>
                  <a:pt x="15884" y="13756"/>
                </a:lnTo>
                <a:lnTo>
                  <a:pt x="15847" y="13572"/>
                </a:lnTo>
                <a:lnTo>
                  <a:pt x="15811" y="13389"/>
                </a:lnTo>
                <a:lnTo>
                  <a:pt x="15664" y="13059"/>
                </a:lnTo>
                <a:lnTo>
                  <a:pt x="15334" y="12178"/>
                </a:lnTo>
                <a:lnTo>
                  <a:pt x="14710" y="10564"/>
                </a:lnTo>
                <a:lnTo>
                  <a:pt x="13500" y="7263"/>
                </a:lnTo>
                <a:lnTo>
                  <a:pt x="12326" y="3962"/>
                </a:lnTo>
                <a:lnTo>
                  <a:pt x="11776" y="2311"/>
                </a:lnTo>
                <a:lnTo>
                  <a:pt x="11446" y="1431"/>
                </a:lnTo>
                <a:lnTo>
                  <a:pt x="11372" y="1174"/>
                </a:lnTo>
                <a:lnTo>
                  <a:pt x="11409" y="1027"/>
                </a:lnTo>
                <a:lnTo>
                  <a:pt x="11409" y="917"/>
                </a:lnTo>
                <a:lnTo>
                  <a:pt x="11372" y="770"/>
                </a:lnTo>
                <a:lnTo>
                  <a:pt x="11299" y="624"/>
                </a:lnTo>
                <a:lnTo>
                  <a:pt x="11152" y="403"/>
                </a:lnTo>
                <a:lnTo>
                  <a:pt x="10895" y="220"/>
                </a:lnTo>
                <a:lnTo>
                  <a:pt x="10712" y="110"/>
                </a:lnTo>
                <a:lnTo>
                  <a:pt x="10528" y="37"/>
                </a:lnTo>
                <a:lnTo>
                  <a:pt x="10345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A4C2F4"/>
              </a:solidFill>
            </a:endParaRPr>
          </a:p>
        </p:txBody>
      </p:sp>
      <p:sp>
        <p:nvSpPr>
          <p:cNvPr id="248" name="Shape 248"/>
          <p:cNvSpPr/>
          <p:nvPr/>
        </p:nvSpPr>
        <p:spPr>
          <a:xfrm>
            <a:off x="-35374" y="3366963"/>
            <a:ext cx="443260" cy="504670"/>
          </a:xfrm>
          <a:custGeom>
            <a:avLst/>
            <a:gdLst/>
            <a:ahLst/>
            <a:cxnLst/>
            <a:rect l="0" t="0" r="0" b="0"/>
            <a:pathLst>
              <a:path w="15627" h="17792" extrusionOk="0">
                <a:moveTo>
                  <a:pt x="10528" y="1"/>
                </a:moveTo>
                <a:lnTo>
                  <a:pt x="10455" y="37"/>
                </a:lnTo>
                <a:lnTo>
                  <a:pt x="10308" y="221"/>
                </a:lnTo>
                <a:lnTo>
                  <a:pt x="10198" y="441"/>
                </a:lnTo>
                <a:lnTo>
                  <a:pt x="10015" y="881"/>
                </a:lnTo>
                <a:lnTo>
                  <a:pt x="9831" y="1468"/>
                </a:lnTo>
                <a:lnTo>
                  <a:pt x="9685" y="2091"/>
                </a:lnTo>
                <a:lnTo>
                  <a:pt x="9685" y="2201"/>
                </a:lnTo>
                <a:lnTo>
                  <a:pt x="9721" y="2311"/>
                </a:lnTo>
                <a:lnTo>
                  <a:pt x="9795" y="2348"/>
                </a:lnTo>
                <a:lnTo>
                  <a:pt x="9868" y="2385"/>
                </a:lnTo>
                <a:lnTo>
                  <a:pt x="9941" y="2421"/>
                </a:lnTo>
                <a:lnTo>
                  <a:pt x="10051" y="2385"/>
                </a:lnTo>
                <a:lnTo>
                  <a:pt x="10125" y="2311"/>
                </a:lnTo>
                <a:lnTo>
                  <a:pt x="10198" y="2238"/>
                </a:lnTo>
                <a:lnTo>
                  <a:pt x="10235" y="2055"/>
                </a:lnTo>
                <a:lnTo>
                  <a:pt x="10235" y="2018"/>
                </a:lnTo>
                <a:lnTo>
                  <a:pt x="10235" y="1981"/>
                </a:lnTo>
                <a:lnTo>
                  <a:pt x="10455" y="1138"/>
                </a:lnTo>
                <a:lnTo>
                  <a:pt x="10638" y="624"/>
                </a:lnTo>
                <a:lnTo>
                  <a:pt x="10675" y="367"/>
                </a:lnTo>
                <a:lnTo>
                  <a:pt x="10712" y="111"/>
                </a:lnTo>
                <a:lnTo>
                  <a:pt x="10675" y="37"/>
                </a:lnTo>
                <a:lnTo>
                  <a:pt x="10602" y="1"/>
                </a:lnTo>
                <a:close/>
                <a:moveTo>
                  <a:pt x="3559" y="1028"/>
                </a:moveTo>
                <a:lnTo>
                  <a:pt x="3522" y="1064"/>
                </a:lnTo>
                <a:lnTo>
                  <a:pt x="3485" y="1101"/>
                </a:lnTo>
                <a:lnTo>
                  <a:pt x="3485" y="1138"/>
                </a:lnTo>
                <a:lnTo>
                  <a:pt x="3559" y="1321"/>
                </a:lnTo>
                <a:lnTo>
                  <a:pt x="3669" y="1468"/>
                </a:lnTo>
                <a:lnTo>
                  <a:pt x="3889" y="1761"/>
                </a:lnTo>
                <a:lnTo>
                  <a:pt x="4109" y="2055"/>
                </a:lnTo>
                <a:lnTo>
                  <a:pt x="4366" y="2348"/>
                </a:lnTo>
                <a:lnTo>
                  <a:pt x="4476" y="2605"/>
                </a:lnTo>
                <a:lnTo>
                  <a:pt x="4586" y="2862"/>
                </a:lnTo>
                <a:lnTo>
                  <a:pt x="4696" y="2972"/>
                </a:lnTo>
                <a:lnTo>
                  <a:pt x="4769" y="3045"/>
                </a:lnTo>
                <a:lnTo>
                  <a:pt x="4916" y="3082"/>
                </a:lnTo>
                <a:lnTo>
                  <a:pt x="5063" y="3082"/>
                </a:lnTo>
                <a:lnTo>
                  <a:pt x="5136" y="3045"/>
                </a:lnTo>
                <a:lnTo>
                  <a:pt x="5209" y="3008"/>
                </a:lnTo>
                <a:lnTo>
                  <a:pt x="5246" y="2935"/>
                </a:lnTo>
                <a:lnTo>
                  <a:pt x="5246" y="2862"/>
                </a:lnTo>
                <a:lnTo>
                  <a:pt x="5209" y="2715"/>
                </a:lnTo>
                <a:lnTo>
                  <a:pt x="5173" y="2642"/>
                </a:lnTo>
                <a:lnTo>
                  <a:pt x="5099" y="2605"/>
                </a:lnTo>
                <a:lnTo>
                  <a:pt x="4989" y="2605"/>
                </a:lnTo>
                <a:lnTo>
                  <a:pt x="4989" y="2568"/>
                </a:lnTo>
                <a:lnTo>
                  <a:pt x="4989" y="2495"/>
                </a:lnTo>
                <a:lnTo>
                  <a:pt x="4953" y="2385"/>
                </a:lnTo>
                <a:lnTo>
                  <a:pt x="4806" y="2128"/>
                </a:lnTo>
                <a:lnTo>
                  <a:pt x="4623" y="1871"/>
                </a:lnTo>
                <a:lnTo>
                  <a:pt x="4402" y="1615"/>
                </a:lnTo>
                <a:lnTo>
                  <a:pt x="4146" y="1394"/>
                </a:lnTo>
                <a:lnTo>
                  <a:pt x="3889" y="1174"/>
                </a:lnTo>
                <a:lnTo>
                  <a:pt x="3595" y="1028"/>
                </a:lnTo>
                <a:close/>
                <a:moveTo>
                  <a:pt x="15334" y="3999"/>
                </a:moveTo>
                <a:lnTo>
                  <a:pt x="15260" y="4035"/>
                </a:lnTo>
                <a:lnTo>
                  <a:pt x="15187" y="4109"/>
                </a:lnTo>
                <a:lnTo>
                  <a:pt x="15077" y="4182"/>
                </a:lnTo>
                <a:lnTo>
                  <a:pt x="14967" y="4256"/>
                </a:lnTo>
                <a:lnTo>
                  <a:pt x="14820" y="4329"/>
                </a:lnTo>
                <a:lnTo>
                  <a:pt x="14673" y="4329"/>
                </a:lnTo>
                <a:lnTo>
                  <a:pt x="14527" y="4402"/>
                </a:lnTo>
                <a:lnTo>
                  <a:pt x="14490" y="4439"/>
                </a:lnTo>
                <a:lnTo>
                  <a:pt x="14453" y="4549"/>
                </a:lnTo>
                <a:lnTo>
                  <a:pt x="14417" y="4586"/>
                </a:lnTo>
                <a:lnTo>
                  <a:pt x="14380" y="4622"/>
                </a:lnTo>
                <a:lnTo>
                  <a:pt x="14233" y="4732"/>
                </a:lnTo>
                <a:lnTo>
                  <a:pt x="13940" y="4842"/>
                </a:lnTo>
                <a:lnTo>
                  <a:pt x="13720" y="4989"/>
                </a:lnTo>
                <a:lnTo>
                  <a:pt x="13536" y="5173"/>
                </a:lnTo>
                <a:lnTo>
                  <a:pt x="13499" y="5246"/>
                </a:lnTo>
                <a:lnTo>
                  <a:pt x="13499" y="5319"/>
                </a:lnTo>
                <a:lnTo>
                  <a:pt x="13573" y="5356"/>
                </a:lnTo>
                <a:lnTo>
                  <a:pt x="13830" y="5356"/>
                </a:lnTo>
                <a:lnTo>
                  <a:pt x="14013" y="5319"/>
                </a:lnTo>
                <a:lnTo>
                  <a:pt x="14380" y="5173"/>
                </a:lnTo>
                <a:lnTo>
                  <a:pt x="14673" y="5026"/>
                </a:lnTo>
                <a:lnTo>
                  <a:pt x="14783" y="4953"/>
                </a:lnTo>
                <a:lnTo>
                  <a:pt x="14857" y="4806"/>
                </a:lnTo>
                <a:lnTo>
                  <a:pt x="15077" y="4769"/>
                </a:lnTo>
                <a:lnTo>
                  <a:pt x="15260" y="4659"/>
                </a:lnTo>
                <a:lnTo>
                  <a:pt x="15370" y="4696"/>
                </a:lnTo>
                <a:lnTo>
                  <a:pt x="15444" y="4696"/>
                </a:lnTo>
                <a:lnTo>
                  <a:pt x="15554" y="4622"/>
                </a:lnTo>
                <a:lnTo>
                  <a:pt x="15627" y="4549"/>
                </a:lnTo>
                <a:lnTo>
                  <a:pt x="15627" y="4476"/>
                </a:lnTo>
                <a:lnTo>
                  <a:pt x="15590" y="4366"/>
                </a:lnTo>
                <a:lnTo>
                  <a:pt x="15627" y="4329"/>
                </a:lnTo>
                <a:lnTo>
                  <a:pt x="15627" y="4256"/>
                </a:lnTo>
                <a:lnTo>
                  <a:pt x="15590" y="4182"/>
                </a:lnTo>
                <a:lnTo>
                  <a:pt x="15554" y="4109"/>
                </a:lnTo>
                <a:lnTo>
                  <a:pt x="15480" y="4035"/>
                </a:lnTo>
                <a:lnTo>
                  <a:pt x="15407" y="4035"/>
                </a:lnTo>
                <a:lnTo>
                  <a:pt x="15334" y="3999"/>
                </a:lnTo>
                <a:close/>
                <a:moveTo>
                  <a:pt x="2238" y="7447"/>
                </a:moveTo>
                <a:lnTo>
                  <a:pt x="2128" y="7484"/>
                </a:lnTo>
                <a:lnTo>
                  <a:pt x="1064" y="7960"/>
                </a:lnTo>
                <a:lnTo>
                  <a:pt x="477" y="8217"/>
                </a:lnTo>
                <a:lnTo>
                  <a:pt x="257" y="8364"/>
                </a:lnTo>
                <a:lnTo>
                  <a:pt x="147" y="8474"/>
                </a:lnTo>
                <a:lnTo>
                  <a:pt x="111" y="8437"/>
                </a:lnTo>
                <a:lnTo>
                  <a:pt x="74" y="8437"/>
                </a:lnTo>
                <a:lnTo>
                  <a:pt x="1" y="8511"/>
                </a:lnTo>
                <a:lnTo>
                  <a:pt x="1" y="8584"/>
                </a:lnTo>
                <a:lnTo>
                  <a:pt x="37" y="8621"/>
                </a:lnTo>
                <a:lnTo>
                  <a:pt x="111" y="8694"/>
                </a:lnTo>
                <a:lnTo>
                  <a:pt x="221" y="8731"/>
                </a:lnTo>
                <a:lnTo>
                  <a:pt x="367" y="8694"/>
                </a:lnTo>
                <a:lnTo>
                  <a:pt x="514" y="8657"/>
                </a:lnTo>
                <a:lnTo>
                  <a:pt x="808" y="8547"/>
                </a:lnTo>
                <a:lnTo>
                  <a:pt x="1028" y="8474"/>
                </a:lnTo>
                <a:lnTo>
                  <a:pt x="2385" y="7887"/>
                </a:lnTo>
                <a:lnTo>
                  <a:pt x="2458" y="7850"/>
                </a:lnTo>
                <a:lnTo>
                  <a:pt x="2532" y="7777"/>
                </a:lnTo>
                <a:lnTo>
                  <a:pt x="2532" y="7667"/>
                </a:lnTo>
                <a:lnTo>
                  <a:pt x="2495" y="7594"/>
                </a:lnTo>
                <a:lnTo>
                  <a:pt x="2422" y="7520"/>
                </a:lnTo>
                <a:lnTo>
                  <a:pt x="2348" y="7484"/>
                </a:lnTo>
                <a:lnTo>
                  <a:pt x="2238" y="7447"/>
                </a:lnTo>
                <a:close/>
                <a:moveTo>
                  <a:pt x="6677" y="7814"/>
                </a:moveTo>
                <a:lnTo>
                  <a:pt x="6603" y="7887"/>
                </a:lnTo>
                <a:lnTo>
                  <a:pt x="6603" y="7960"/>
                </a:lnTo>
                <a:lnTo>
                  <a:pt x="6603" y="8070"/>
                </a:lnTo>
                <a:lnTo>
                  <a:pt x="6933" y="8474"/>
                </a:lnTo>
                <a:lnTo>
                  <a:pt x="7044" y="8694"/>
                </a:lnTo>
                <a:lnTo>
                  <a:pt x="7154" y="8914"/>
                </a:lnTo>
                <a:lnTo>
                  <a:pt x="7227" y="8951"/>
                </a:lnTo>
                <a:lnTo>
                  <a:pt x="7264" y="8987"/>
                </a:lnTo>
                <a:lnTo>
                  <a:pt x="7410" y="8987"/>
                </a:lnTo>
                <a:lnTo>
                  <a:pt x="7594" y="8877"/>
                </a:lnTo>
                <a:lnTo>
                  <a:pt x="7777" y="8767"/>
                </a:lnTo>
                <a:lnTo>
                  <a:pt x="7924" y="8621"/>
                </a:lnTo>
                <a:lnTo>
                  <a:pt x="7924" y="8657"/>
                </a:lnTo>
                <a:lnTo>
                  <a:pt x="7997" y="8767"/>
                </a:lnTo>
                <a:lnTo>
                  <a:pt x="8071" y="8877"/>
                </a:lnTo>
                <a:lnTo>
                  <a:pt x="8181" y="8951"/>
                </a:lnTo>
                <a:lnTo>
                  <a:pt x="8327" y="9024"/>
                </a:lnTo>
                <a:lnTo>
                  <a:pt x="8584" y="9061"/>
                </a:lnTo>
                <a:lnTo>
                  <a:pt x="8768" y="9061"/>
                </a:lnTo>
                <a:lnTo>
                  <a:pt x="8951" y="8987"/>
                </a:lnTo>
                <a:lnTo>
                  <a:pt x="9281" y="8841"/>
                </a:lnTo>
                <a:lnTo>
                  <a:pt x="9611" y="8657"/>
                </a:lnTo>
                <a:lnTo>
                  <a:pt x="9721" y="8547"/>
                </a:lnTo>
                <a:lnTo>
                  <a:pt x="9758" y="8474"/>
                </a:lnTo>
                <a:lnTo>
                  <a:pt x="9758" y="8364"/>
                </a:lnTo>
                <a:lnTo>
                  <a:pt x="9685" y="8254"/>
                </a:lnTo>
                <a:lnTo>
                  <a:pt x="9648" y="8217"/>
                </a:lnTo>
                <a:lnTo>
                  <a:pt x="9464" y="8217"/>
                </a:lnTo>
                <a:lnTo>
                  <a:pt x="9428" y="8291"/>
                </a:lnTo>
                <a:lnTo>
                  <a:pt x="9244" y="8437"/>
                </a:lnTo>
                <a:lnTo>
                  <a:pt x="8988" y="8547"/>
                </a:lnTo>
                <a:lnTo>
                  <a:pt x="8768" y="8621"/>
                </a:lnTo>
                <a:lnTo>
                  <a:pt x="8584" y="8657"/>
                </a:lnTo>
                <a:lnTo>
                  <a:pt x="8474" y="8657"/>
                </a:lnTo>
                <a:lnTo>
                  <a:pt x="8401" y="8621"/>
                </a:lnTo>
                <a:lnTo>
                  <a:pt x="8364" y="8584"/>
                </a:lnTo>
                <a:lnTo>
                  <a:pt x="8327" y="8547"/>
                </a:lnTo>
                <a:lnTo>
                  <a:pt x="8254" y="8254"/>
                </a:lnTo>
                <a:lnTo>
                  <a:pt x="8181" y="8144"/>
                </a:lnTo>
                <a:lnTo>
                  <a:pt x="8071" y="8107"/>
                </a:lnTo>
                <a:lnTo>
                  <a:pt x="7961" y="8107"/>
                </a:lnTo>
                <a:lnTo>
                  <a:pt x="7887" y="8144"/>
                </a:lnTo>
                <a:lnTo>
                  <a:pt x="7740" y="8254"/>
                </a:lnTo>
                <a:lnTo>
                  <a:pt x="7630" y="8401"/>
                </a:lnTo>
                <a:lnTo>
                  <a:pt x="7410" y="8547"/>
                </a:lnTo>
                <a:lnTo>
                  <a:pt x="7264" y="8364"/>
                </a:lnTo>
                <a:lnTo>
                  <a:pt x="7117" y="8180"/>
                </a:lnTo>
                <a:lnTo>
                  <a:pt x="6970" y="7997"/>
                </a:lnTo>
                <a:lnTo>
                  <a:pt x="6787" y="7850"/>
                </a:lnTo>
                <a:lnTo>
                  <a:pt x="6713" y="7814"/>
                </a:lnTo>
                <a:close/>
                <a:moveTo>
                  <a:pt x="12876" y="11005"/>
                </a:moveTo>
                <a:lnTo>
                  <a:pt x="12803" y="11042"/>
                </a:lnTo>
                <a:lnTo>
                  <a:pt x="12766" y="11078"/>
                </a:lnTo>
                <a:lnTo>
                  <a:pt x="12766" y="11152"/>
                </a:lnTo>
                <a:lnTo>
                  <a:pt x="12729" y="11225"/>
                </a:lnTo>
                <a:lnTo>
                  <a:pt x="12766" y="11298"/>
                </a:lnTo>
                <a:lnTo>
                  <a:pt x="12986" y="11702"/>
                </a:lnTo>
                <a:lnTo>
                  <a:pt x="13279" y="12069"/>
                </a:lnTo>
                <a:lnTo>
                  <a:pt x="13499" y="12399"/>
                </a:lnTo>
                <a:lnTo>
                  <a:pt x="13646" y="12509"/>
                </a:lnTo>
                <a:lnTo>
                  <a:pt x="13830" y="12619"/>
                </a:lnTo>
                <a:lnTo>
                  <a:pt x="13976" y="12619"/>
                </a:lnTo>
                <a:lnTo>
                  <a:pt x="14013" y="12582"/>
                </a:lnTo>
                <a:lnTo>
                  <a:pt x="14086" y="12546"/>
                </a:lnTo>
                <a:lnTo>
                  <a:pt x="14160" y="12436"/>
                </a:lnTo>
                <a:lnTo>
                  <a:pt x="14160" y="12325"/>
                </a:lnTo>
                <a:lnTo>
                  <a:pt x="14160" y="12252"/>
                </a:lnTo>
                <a:lnTo>
                  <a:pt x="14123" y="12142"/>
                </a:lnTo>
                <a:lnTo>
                  <a:pt x="14086" y="12069"/>
                </a:lnTo>
                <a:lnTo>
                  <a:pt x="14050" y="12032"/>
                </a:lnTo>
                <a:lnTo>
                  <a:pt x="13903" y="12032"/>
                </a:lnTo>
                <a:lnTo>
                  <a:pt x="13830" y="11885"/>
                </a:lnTo>
                <a:lnTo>
                  <a:pt x="13573" y="11592"/>
                </a:lnTo>
                <a:lnTo>
                  <a:pt x="13316" y="11298"/>
                </a:lnTo>
                <a:lnTo>
                  <a:pt x="13059" y="11042"/>
                </a:lnTo>
                <a:lnTo>
                  <a:pt x="13023" y="11005"/>
                </a:lnTo>
                <a:close/>
                <a:moveTo>
                  <a:pt x="8181" y="3192"/>
                </a:moveTo>
                <a:lnTo>
                  <a:pt x="8511" y="3228"/>
                </a:lnTo>
                <a:lnTo>
                  <a:pt x="8878" y="3265"/>
                </a:lnTo>
                <a:lnTo>
                  <a:pt x="9208" y="3339"/>
                </a:lnTo>
                <a:lnTo>
                  <a:pt x="9538" y="3412"/>
                </a:lnTo>
                <a:lnTo>
                  <a:pt x="9868" y="3522"/>
                </a:lnTo>
                <a:lnTo>
                  <a:pt x="10198" y="3669"/>
                </a:lnTo>
                <a:lnTo>
                  <a:pt x="10528" y="3852"/>
                </a:lnTo>
                <a:lnTo>
                  <a:pt x="10822" y="4035"/>
                </a:lnTo>
                <a:lnTo>
                  <a:pt x="11078" y="4256"/>
                </a:lnTo>
                <a:lnTo>
                  <a:pt x="11335" y="4476"/>
                </a:lnTo>
                <a:lnTo>
                  <a:pt x="11592" y="4732"/>
                </a:lnTo>
                <a:lnTo>
                  <a:pt x="11812" y="4989"/>
                </a:lnTo>
                <a:lnTo>
                  <a:pt x="11996" y="5319"/>
                </a:lnTo>
                <a:lnTo>
                  <a:pt x="12142" y="5576"/>
                </a:lnTo>
                <a:lnTo>
                  <a:pt x="12252" y="5870"/>
                </a:lnTo>
                <a:lnTo>
                  <a:pt x="12362" y="6200"/>
                </a:lnTo>
                <a:lnTo>
                  <a:pt x="12436" y="6530"/>
                </a:lnTo>
                <a:lnTo>
                  <a:pt x="12509" y="6823"/>
                </a:lnTo>
                <a:lnTo>
                  <a:pt x="12509" y="7153"/>
                </a:lnTo>
                <a:lnTo>
                  <a:pt x="12509" y="7484"/>
                </a:lnTo>
                <a:lnTo>
                  <a:pt x="12472" y="7814"/>
                </a:lnTo>
                <a:lnTo>
                  <a:pt x="12399" y="8144"/>
                </a:lnTo>
                <a:lnTo>
                  <a:pt x="12289" y="8511"/>
                </a:lnTo>
                <a:lnTo>
                  <a:pt x="12142" y="8804"/>
                </a:lnTo>
                <a:lnTo>
                  <a:pt x="11996" y="9134"/>
                </a:lnTo>
                <a:lnTo>
                  <a:pt x="11812" y="9428"/>
                </a:lnTo>
                <a:lnTo>
                  <a:pt x="11592" y="9721"/>
                </a:lnTo>
                <a:lnTo>
                  <a:pt x="11115" y="10271"/>
                </a:lnTo>
                <a:lnTo>
                  <a:pt x="10345" y="11115"/>
                </a:lnTo>
                <a:lnTo>
                  <a:pt x="9941" y="11555"/>
                </a:lnTo>
                <a:lnTo>
                  <a:pt x="9575" y="12032"/>
                </a:lnTo>
                <a:lnTo>
                  <a:pt x="9281" y="12509"/>
                </a:lnTo>
                <a:lnTo>
                  <a:pt x="8988" y="13022"/>
                </a:lnTo>
                <a:lnTo>
                  <a:pt x="8914" y="13279"/>
                </a:lnTo>
                <a:lnTo>
                  <a:pt x="8804" y="13573"/>
                </a:lnTo>
                <a:lnTo>
                  <a:pt x="8768" y="13829"/>
                </a:lnTo>
                <a:lnTo>
                  <a:pt x="8731" y="14123"/>
                </a:lnTo>
                <a:lnTo>
                  <a:pt x="8217" y="14013"/>
                </a:lnTo>
                <a:lnTo>
                  <a:pt x="7704" y="13939"/>
                </a:lnTo>
                <a:lnTo>
                  <a:pt x="8584" y="11665"/>
                </a:lnTo>
                <a:lnTo>
                  <a:pt x="9061" y="10418"/>
                </a:lnTo>
                <a:lnTo>
                  <a:pt x="9318" y="9831"/>
                </a:lnTo>
                <a:lnTo>
                  <a:pt x="9391" y="9538"/>
                </a:lnTo>
                <a:lnTo>
                  <a:pt x="9391" y="9391"/>
                </a:lnTo>
                <a:lnTo>
                  <a:pt x="9354" y="9244"/>
                </a:lnTo>
                <a:lnTo>
                  <a:pt x="9318" y="9208"/>
                </a:lnTo>
                <a:lnTo>
                  <a:pt x="9281" y="9208"/>
                </a:lnTo>
                <a:lnTo>
                  <a:pt x="9171" y="9281"/>
                </a:lnTo>
                <a:lnTo>
                  <a:pt x="9098" y="9391"/>
                </a:lnTo>
                <a:lnTo>
                  <a:pt x="8988" y="9611"/>
                </a:lnTo>
                <a:lnTo>
                  <a:pt x="8768" y="10088"/>
                </a:lnTo>
                <a:lnTo>
                  <a:pt x="8217" y="11445"/>
                </a:lnTo>
                <a:lnTo>
                  <a:pt x="7337" y="13719"/>
                </a:lnTo>
                <a:lnTo>
                  <a:pt x="7227" y="13903"/>
                </a:lnTo>
                <a:lnTo>
                  <a:pt x="6970" y="13829"/>
                </a:lnTo>
                <a:lnTo>
                  <a:pt x="6420" y="13683"/>
                </a:lnTo>
                <a:lnTo>
                  <a:pt x="6420" y="13646"/>
                </a:lnTo>
                <a:lnTo>
                  <a:pt x="6493" y="13389"/>
                </a:lnTo>
                <a:lnTo>
                  <a:pt x="6530" y="13096"/>
                </a:lnTo>
                <a:lnTo>
                  <a:pt x="6530" y="12546"/>
                </a:lnTo>
                <a:lnTo>
                  <a:pt x="6603" y="11372"/>
                </a:lnTo>
                <a:lnTo>
                  <a:pt x="6677" y="10125"/>
                </a:lnTo>
                <a:lnTo>
                  <a:pt x="6713" y="9501"/>
                </a:lnTo>
                <a:lnTo>
                  <a:pt x="6677" y="8877"/>
                </a:lnTo>
                <a:lnTo>
                  <a:pt x="6677" y="8804"/>
                </a:lnTo>
                <a:lnTo>
                  <a:pt x="6640" y="8767"/>
                </a:lnTo>
                <a:lnTo>
                  <a:pt x="6530" y="8694"/>
                </a:lnTo>
                <a:lnTo>
                  <a:pt x="6420" y="8731"/>
                </a:lnTo>
                <a:lnTo>
                  <a:pt x="6383" y="8767"/>
                </a:lnTo>
                <a:lnTo>
                  <a:pt x="6347" y="8841"/>
                </a:lnTo>
                <a:lnTo>
                  <a:pt x="6273" y="9391"/>
                </a:lnTo>
                <a:lnTo>
                  <a:pt x="6237" y="9978"/>
                </a:lnTo>
                <a:lnTo>
                  <a:pt x="6200" y="11115"/>
                </a:lnTo>
                <a:lnTo>
                  <a:pt x="6090" y="12289"/>
                </a:lnTo>
                <a:lnTo>
                  <a:pt x="6016" y="12912"/>
                </a:lnTo>
                <a:lnTo>
                  <a:pt x="6016" y="13206"/>
                </a:lnTo>
                <a:lnTo>
                  <a:pt x="6016" y="13536"/>
                </a:lnTo>
                <a:lnTo>
                  <a:pt x="5540" y="13353"/>
                </a:lnTo>
                <a:lnTo>
                  <a:pt x="5099" y="13206"/>
                </a:lnTo>
                <a:lnTo>
                  <a:pt x="4623" y="13132"/>
                </a:lnTo>
                <a:lnTo>
                  <a:pt x="4182" y="13132"/>
                </a:lnTo>
                <a:lnTo>
                  <a:pt x="4329" y="12876"/>
                </a:lnTo>
                <a:lnTo>
                  <a:pt x="4439" y="12619"/>
                </a:lnTo>
                <a:lnTo>
                  <a:pt x="4549" y="12362"/>
                </a:lnTo>
                <a:lnTo>
                  <a:pt x="4623" y="12069"/>
                </a:lnTo>
                <a:lnTo>
                  <a:pt x="4696" y="11482"/>
                </a:lnTo>
                <a:lnTo>
                  <a:pt x="4696" y="10895"/>
                </a:lnTo>
                <a:lnTo>
                  <a:pt x="4623" y="10161"/>
                </a:lnTo>
                <a:lnTo>
                  <a:pt x="4512" y="9428"/>
                </a:lnTo>
                <a:lnTo>
                  <a:pt x="4366" y="8694"/>
                </a:lnTo>
                <a:lnTo>
                  <a:pt x="4219" y="7960"/>
                </a:lnTo>
                <a:lnTo>
                  <a:pt x="4182" y="7594"/>
                </a:lnTo>
                <a:lnTo>
                  <a:pt x="4182" y="7190"/>
                </a:lnTo>
                <a:lnTo>
                  <a:pt x="4182" y="6823"/>
                </a:lnTo>
                <a:lnTo>
                  <a:pt x="4219" y="6456"/>
                </a:lnTo>
                <a:lnTo>
                  <a:pt x="4292" y="6090"/>
                </a:lnTo>
                <a:lnTo>
                  <a:pt x="4439" y="5760"/>
                </a:lnTo>
                <a:lnTo>
                  <a:pt x="4586" y="5429"/>
                </a:lnTo>
                <a:lnTo>
                  <a:pt x="4769" y="5063"/>
                </a:lnTo>
                <a:lnTo>
                  <a:pt x="5026" y="4769"/>
                </a:lnTo>
                <a:lnTo>
                  <a:pt x="5246" y="4476"/>
                </a:lnTo>
                <a:lnTo>
                  <a:pt x="5503" y="4219"/>
                </a:lnTo>
                <a:lnTo>
                  <a:pt x="5796" y="3999"/>
                </a:lnTo>
                <a:lnTo>
                  <a:pt x="6090" y="3779"/>
                </a:lnTo>
                <a:lnTo>
                  <a:pt x="6420" y="3595"/>
                </a:lnTo>
                <a:lnTo>
                  <a:pt x="6787" y="3449"/>
                </a:lnTo>
                <a:lnTo>
                  <a:pt x="7117" y="3339"/>
                </a:lnTo>
                <a:lnTo>
                  <a:pt x="7484" y="3265"/>
                </a:lnTo>
                <a:lnTo>
                  <a:pt x="7814" y="3228"/>
                </a:lnTo>
                <a:lnTo>
                  <a:pt x="8181" y="3192"/>
                </a:lnTo>
                <a:close/>
                <a:moveTo>
                  <a:pt x="3962" y="13426"/>
                </a:moveTo>
                <a:lnTo>
                  <a:pt x="4623" y="13536"/>
                </a:lnTo>
                <a:lnTo>
                  <a:pt x="5246" y="13719"/>
                </a:lnTo>
                <a:lnTo>
                  <a:pt x="5943" y="13939"/>
                </a:lnTo>
                <a:lnTo>
                  <a:pt x="6603" y="14196"/>
                </a:lnTo>
                <a:lnTo>
                  <a:pt x="6860" y="14270"/>
                </a:lnTo>
                <a:lnTo>
                  <a:pt x="7154" y="14306"/>
                </a:lnTo>
                <a:lnTo>
                  <a:pt x="7704" y="14380"/>
                </a:lnTo>
                <a:lnTo>
                  <a:pt x="8217" y="14490"/>
                </a:lnTo>
                <a:lnTo>
                  <a:pt x="8474" y="14563"/>
                </a:lnTo>
                <a:lnTo>
                  <a:pt x="8731" y="14636"/>
                </a:lnTo>
                <a:lnTo>
                  <a:pt x="8768" y="14783"/>
                </a:lnTo>
                <a:lnTo>
                  <a:pt x="8841" y="14857"/>
                </a:lnTo>
                <a:lnTo>
                  <a:pt x="8951" y="14893"/>
                </a:lnTo>
                <a:lnTo>
                  <a:pt x="9061" y="14893"/>
                </a:lnTo>
                <a:lnTo>
                  <a:pt x="9061" y="15003"/>
                </a:lnTo>
                <a:lnTo>
                  <a:pt x="9024" y="15150"/>
                </a:lnTo>
                <a:lnTo>
                  <a:pt x="8914" y="15223"/>
                </a:lnTo>
                <a:lnTo>
                  <a:pt x="8768" y="15333"/>
                </a:lnTo>
                <a:lnTo>
                  <a:pt x="8034" y="15040"/>
                </a:lnTo>
                <a:lnTo>
                  <a:pt x="6383" y="14490"/>
                </a:lnTo>
                <a:lnTo>
                  <a:pt x="5576" y="14270"/>
                </a:lnTo>
                <a:lnTo>
                  <a:pt x="4769" y="14086"/>
                </a:lnTo>
                <a:lnTo>
                  <a:pt x="4292" y="14013"/>
                </a:lnTo>
                <a:lnTo>
                  <a:pt x="4072" y="14013"/>
                </a:lnTo>
                <a:lnTo>
                  <a:pt x="3852" y="14050"/>
                </a:lnTo>
                <a:lnTo>
                  <a:pt x="3742" y="14013"/>
                </a:lnTo>
                <a:lnTo>
                  <a:pt x="3669" y="13939"/>
                </a:lnTo>
                <a:lnTo>
                  <a:pt x="3632" y="13829"/>
                </a:lnTo>
                <a:lnTo>
                  <a:pt x="3632" y="13719"/>
                </a:lnTo>
                <a:lnTo>
                  <a:pt x="3632" y="13609"/>
                </a:lnTo>
                <a:lnTo>
                  <a:pt x="3705" y="13536"/>
                </a:lnTo>
                <a:lnTo>
                  <a:pt x="3816" y="13463"/>
                </a:lnTo>
                <a:lnTo>
                  <a:pt x="3926" y="13426"/>
                </a:lnTo>
                <a:close/>
                <a:moveTo>
                  <a:pt x="4256" y="15737"/>
                </a:moveTo>
                <a:lnTo>
                  <a:pt x="4696" y="15847"/>
                </a:lnTo>
                <a:lnTo>
                  <a:pt x="4476" y="16067"/>
                </a:lnTo>
                <a:lnTo>
                  <a:pt x="4292" y="16287"/>
                </a:lnTo>
                <a:lnTo>
                  <a:pt x="4292" y="16250"/>
                </a:lnTo>
                <a:lnTo>
                  <a:pt x="4256" y="16140"/>
                </a:lnTo>
                <a:lnTo>
                  <a:pt x="4256" y="15994"/>
                </a:lnTo>
                <a:lnTo>
                  <a:pt x="4256" y="15737"/>
                </a:lnTo>
                <a:close/>
                <a:moveTo>
                  <a:pt x="4843" y="15920"/>
                </a:moveTo>
                <a:lnTo>
                  <a:pt x="4989" y="15957"/>
                </a:lnTo>
                <a:lnTo>
                  <a:pt x="5136" y="15994"/>
                </a:lnTo>
                <a:lnTo>
                  <a:pt x="4879" y="16140"/>
                </a:lnTo>
                <a:lnTo>
                  <a:pt x="4623" y="16360"/>
                </a:lnTo>
                <a:lnTo>
                  <a:pt x="4623" y="16360"/>
                </a:lnTo>
                <a:lnTo>
                  <a:pt x="4733" y="16140"/>
                </a:lnTo>
                <a:lnTo>
                  <a:pt x="4843" y="15920"/>
                </a:lnTo>
                <a:close/>
                <a:moveTo>
                  <a:pt x="4146" y="14453"/>
                </a:moveTo>
                <a:lnTo>
                  <a:pt x="4659" y="14490"/>
                </a:lnTo>
                <a:lnTo>
                  <a:pt x="5356" y="14673"/>
                </a:lnTo>
                <a:lnTo>
                  <a:pt x="6053" y="14857"/>
                </a:lnTo>
                <a:lnTo>
                  <a:pt x="7410" y="15333"/>
                </a:lnTo>
                <a:lnTo>
                  <a:pt x="8034" y="15553"/>
                </a:lnTo>
                <a:lnTo>
                  <a:pt x="8401" y="15663"/>
                </a:lnTo>
                <a:lnTo>
                  <a:pt x="8694" y="15774"/>
                </a:lnTo>
                <a:lnTo>
                  <a:pt x="8731" y="15847"/>
                </a:lnTo>
                <a:lnTo>
                  <a:pt x="8768" y="15884"/>
                </a:lnTo>
                <a:lnTo>
                  <a:pt x="8841" y="15957"/>
                </a:lnTo>
                <a:lnTo>
                  <a:pt x="8951" y="15957"/>
                </a:lnTo>
                <a:lnTo>
                  <a:pt x="8914" y="16067"/>
                </a:lnTo>
                <a:lnTo>
                  <a:pt x="8841" y="16214"/>
                </a:lnTo>
                <a:lnTo>
                  <a:pt x="8694" y="16397"/>
                </a:lnTo>
                <a:lnTo>
                  <a:pt x="8547" y="16507"/>
                </a:lnTo>
                <a:lnTo>
                  <a:pt x="8401" y="16581"/>
                </a:lnTo>
                <a:lnTo>
                  <a:pt x="7227" y="16140"/>
                </a:lnTo>
                <a:lnTo>
                  <a:pt x="6016" y="15774"/>
                </a:lnTo>
                <a:lnTo>
                  <a:pt x="4733" y="15370"/>
                </a:lnTo>
                <a:lnTo>
                  <a:pt x="4072" y="15223"/>
                </a:lnTo>
                <a:lnTo>
                  <a:pt x="3449" y="15113"/>
                </a:lnTo>
                <a:lnTo>
                  <a:pt x="3449" y="15040"/>
                </a:lnTo>
                <a:lnTo>
                  <a:pt x="3449" y="14857"/>
                </a:lnTo>
                <a:lnTo>
                  <a:pt x="3522" y="14673"/>
                </a:lnTo>
                <a:lnTo>
                  <a:pt x="3632" y="14563"/>
                </a:lnTo>
                <a:lnTo>
                  <a:pt x="3705" y="14490"/>
                </a:lnTo>
                <a:lnTo>
                  <a:pt x="3926" y="14490"/>
                </a:lnTo>
                <a:lnTo>
                  <a:pt x="3962" y="14526"/>
                </a:lnTo>
                <a:lnTo>
                  <a:pt x="3999" y="14526"/>
                </a:lnTo>
                <a:lnTo>
                  <a:pt x="4036" y="14490"/>
                </a:lnTo>
                <a:lnTo>
                  <a:pt x="4146" y="14453"/>
                </a:lnTo>
                <a:close/>
                <a:moveTo>
                  <a:pt x="5503" y="16067"/>
                </a:moveTo>
                <a:lnTo>
                  <a:pt x="5723" y="16140"/>
                </a:lnTo>
                <a:lnTo>
                  <a:pt x="5503" y="16287"/>
                </a:lnTo>
                <a:lnTo>
                  <a:pt x="5246" y="16434"/>
                </a:lnTo>
                <a:lnTo>
                  <a:pt x="5026" y="16617"/>
                </a:lnTo>
                <a:lnTo>
                  <a:pt x="4843" y="16837"/>
                </a:lnTo>
                <a:lnTo>
                  <a:pt x="4659" y="16764"/>
                </a:lnTo>
                <a:lnTo>
                  <a:pt x="4733" y="16691"/>
                </a:lnTo>
                <a:lnTo>
                  <a:pt x="5503" y="16067"/>
                </a:lnTo>
                <a:close/>
                <a:moveTo>
                  <a:pt x="5980" y="16214"/>
                </a:moveTo>
                <a:lnTo>
                  <a:pt x="6200" y="16287"/>
                </a:lnTo>
                <a:lnTo>
                  <a:pt x="6200" y="16324"/>
                </a:lnTo>
                <a:lnTo>
                  <a:pt x="5943" y="16434"/>
                </a:lnTo>
                <a:lnTo>
                  <a:pt x="5723" y="16581"/>
                </a:lnTo>
                <a:lnTo>
                  <a:pt x="5540" y="16727"/>
                </a:lnTo>
                <a:lnTo>
                  <a:pt x="5393" y="16947"/>
                </a:lnTo>
                <a:lnTo>
                  <a:pt x="5246" y="16911"/>
                </a:lnTo>
                <a:lnTo>
                  <a:pt x="5613" y="16544"/>
                </a:lnTo>
                <a:lnTo>
                  <a:pt x="5980" y="16214"/>
                </a:lnTo>
                <a:close/>
                <a:moveTo>
                  <a:pt x="6383" y="16360"/>
                </a:moveTo>
                <a:lnTo>
                  <a:pt x="6897" y="16544"/>
                </a:lnTo>
                <a:lnTo>
                  <a:pt x="6420" y="16801"/>
                </a:lnTo>
                <a:lnTo>
                  <a:pt x="6200" y="16947"/>
                </a:lnTo>
                <a:lnTo>
                  <a:pt x="5980" y="17131"/>
                </a:lnTo>
                <a:lnTo>
                  <a:pt x="5796" y="17057"/>
                </a:lnTo>
                <a:lnTo>
                  <a:pt x="5833" y="16984"/>
                </a:lnTo>
                <a:lnTo>
                  <a:pt x="5833" y="16911"/>
                </a:lnTo>
                <a:lnTo>
                  <a:pt x="5833" y="16874"/>
                </a:lnTo>
                <a:lnTo>
                  <a:pt x="6090" y="16617"/>
                </a:lnTo>
                <a:lnTo>
                  <a:pt x="6383" y="16397"/>
                </a:lnTo>
                <a:lnTo>
                  <a:pt x="6383" y="16360"/>
                </a:lnTo>
                <a:close/>
                <a:moveTo>
                  <a:pt x="7080" y="16581"/>
                </a:moveTo>
                <a:lnTo>
                  <a:pt x="7410" y="16691"/>
                </a:lnTo>
                <a:lnTo>
                  <a:pt x="7154" y="16911"/>
                </a:lnTo>
                <a:lnTo>
                  <a:pt x="6787" y="17314"/>
                </a:lnTo>
                <a:lnTo>
                  <a:pt x="6457" y="17241"/>
                </a:lnTo>
                <a:lnTo>
                  <a:pt x="6493" y="17167"/>
                </a:lnTo>
                <a:lnTo>
                  <a:pt x="6457" y="17131"/>
                </a:lnTo>
                <a:lnTo>
                  <a:pt x="6750" y="16837"/>
                </a:lnTo>
                <a:lnTo>
                  <a:pt x="7080" y="16581"/>
                </a:lnTo>
                <a:close/>
                <a:moveTo>
                  <a:pt x="8034" y="2678"/>
                </a:moveTo>
                <a:lnTo>
                  <a:pt x="7704" y="2715"/>
                </a:lnTo>
                <a:lnTo>
                  <a:pt x="7374" y="2752"/>
                </a:lnTo>
                <a:lnTo>
                  <a:pt x="7044" y="2825"/>
                </a:lnTo>
                <a:lnTo>
                  <a:pt x="6750" y="2898"/>
                </a:lnTo>
                <a:lnTo>
                  <a:pt x="6420" y="3008"/>
                </a:lnTo>
                <a:lnTo>
                  <a:pt x="6126" y="3155"/>
                </a:lnTo>
                <a:lnTo>
                  <a:pt x="5833" y="3302"/>
                </a:lnTo>
                <a:lnTo>
                  <a:pt x="5576" y="3522"/>
                </a:lnTo>
                <a:lnTo>
                  <a:pt x="5026" y="3962"/>
                </a:lnTo>
                <a:lnTo>
                  <a:pt x="4806" y="4219"/>
                </a:lnTo>
                <a:lnTo>
                  <a:pt x="4586" y="4512"/>
                </a:lnTo>
                <a:lnTo>
                  <a:pt x="4366" y="4769"/>
                </a:lnTo>
                <a:lnTo>
                  <a:pt x="4182" y="5099"/>
                </a:lnTo>
                <a:lnTo>
                  <a:pt x="3999" y="5393"/>
                </a:lnTo>
                <a:lnTo>
                  <a:pt x="3852" y="5723"/>
                </a:lnTo>
                <a:lnTo>
                  <a:pt x="3742" y="6163"/>
                </a:lnTo>
                <a:lnTo>
                  <a:pt x="3669" y="6603"/>
                </a:lnTo>
                <a:lnTo>
                  <a:pt x="3632" y="7043"/>
                </a:lnTo>
                <a:lnTo>
                  <a:pt x="3632" y="7520"/>
                </a:lnTo>
                <a:lnTo>
                  <a:pt x="3705" y="7960"/>
                </a:lnTo>
                <a:lnTo>
                  <a:pt x="3779" y="8437"/>
                </a:lnTo>
                <a:lnTo>
                  <a:pt x="3962" y="9318"/>
                </a:lnTo>
                <a:lnTo>
                  <a:pt x="4109" y="10308"/>
                </a:lnTo>
                <a:lnTo>
                  <a:pt x="4182" y="10785"/>
                </a:lnTo>
                <a:lnTo>
                  <a:pt x="4219" y="11262"/>
                </a:lnTo>
                <a:lnTo>
                  <a:pt x="4182" y="11739"/>
                </a:lnTo>
                <a:lnTo>
                  <a:pt x="4109" y="12215"/>
                </a:lnTo>
                <a:lnTo>
                  <a:pt x="3999" y="12619"/>
                </a:lnTo>
                <a:lnTo>
                  <a:pt x="3816" y="13059"/>
                </a:lnTo>
                <a:lnTo>
                  <a:pt x="3595" y="13132"/>
                </a:lnTo>
                <a:lnTo>
                  <a:pt x="3449" y="13279"/>
                </a:lnTo>
                <a:lnTo>
                  <a:pt x="3302" y="13426"/>
                </a:lnTo>
                <a:lnTo>
                  <a:pt x="3229" y="13646"/>
                </a:lnTo>
                <a:lnTo>
                  <a:pt x="3229" y="13829"/>
                </a:lnTo>
                <a:lnTo>
                  <a:pt x="3265" y="13976"/>
                </a:lnTo>
                <a:lnTo>
                  <a:pt x="3339" y="14160"/>
                </a:lnTo>
                <a:lnTo>
                  <a:pt x="3412" y="14270"/>
                </a:lnTo>
                <a:lnTo>
                  <a:pt x="3339" y="14343"/>
                </a:lnTo>
                <a:lnTo>
                  <a:pt x="3265" y="14416"/>
                </a:lnTo>
                <a:lnTo>
                  <a:pt x="3192" y="14526"/>
                </a:lnTo>
                <a:lnTo>
                  <a:pt x="3119" y="14673"/>
                </a:lnTo>
                <a:lnTo>
                  <a:pt x="3082" y="14857"/>
                </a:lnTo>
                <a:lnTo>
                  <a:pt x="3045" y="15040"/>
                </a:lnTo>
                <a:lnTo>
                  <a:pt x="3045" y="15187"/>
                </a:lnTo>
                <a:lnTo>
                  <a:pt x="3082" y="15370"/>
                </a:lnTo>
                <a:lnTo>
                  <a:pt x="3192" y="15480"/>
                </a:lnTo>
                <a:lnTo>
                  <a:pt x="3302" y="15590"/>
                </a:lnTo>
                <a:lnTo>
                  <a:pt x="3412" y="15627"/>
                </a:lnTo>
                <a:lnTo>
                  <a:pt x="3485" y="15590"/>
                </a:lnTo>
                <a:lnTo>
                  <a:pt x="3522" y="15553"/>
                </a:lnTo>
                <a:lnTo>
                  <a:pt x="3559" y="15553"/>
                </a:lnTo>
                <a:lnTo>
                  <a:pt x="4072" y="15700"/>
                </a:lnTo>
                <a:lnTo>
                  <a:pt x="3999" y="15810"/>
                </a:lnTo>
                <a:lnTo>
                  <a:pt x="3926" y="15957"/>
                </a:lnTo>
                <a:lnTo>
                  <a:pt x="3926" y="16140"/>
                </a:lnTo>
                <a:lnTo>
                  <a:pt x="3926" y="16324"/>
                </a:lnTo>
                <a:lnTo>
                  <a:pt x="3999" y="16507"/>
                </a:lnTo>
                <a:lnTo>
                  <a:pt x="4072" y="16654"/>
                </a:lnTo>
                <a:lnTo>
                  <a:pt x="4146" y="16801"/>
                </a:lnTo>
                <a:lnTo>
                  <a:pt x="4292" y="16874"/>
                </a:lnTo>
                <a:lnTo>
                  <a:pt x="4256" y="16947"/>
                </a:lnTo>
                <a:lnTo>
                  <a:pt x="4292" y="17021"/>
                </a:lnTo>
                <a:lnTo>
                  <a:pt x="4329" y="17057"/>
                </a:lnTo>
                <a:lnTo>
                  <a:pt x="4402" y="17094"/>
                </a:lnTo>
                <a:lnTo>
                  <a:pt x="4586" y="17167"/>
                </a:lnTo>
                <a:lnTo>
                  <a:pt x="4806" y="17277"/>
                </a:lnTo>
                <a:lnTo>
                  <a:pt x="5283" y="17388"/>
                </a:lnTo>
                <a:lnTo>
                  <a:pt x="5393" y="17424"/>
                </a:lnTo>
                <a:lnTo>
                  <a:pt x="5576" y="17461"/>
                </a:lnTo>
                <a:lnTo>
                  <a:pt x="6310" y="17681"/>
                </a:lnTo>
                <a:lnTo>
                  <a:pt x="6677" y="17754"/>
                </a:lnTo>
                <a:lnTo>
                  <a:pt x="6860" y="17791"/>
                </a:lnTo>
                <a:lnTo>
                  <a:pt x="7044" y="17754"/>
                </a:lnTo>
                <a:lnTo>
                  <a:pt x="7117" y="17718"/>
                </a:lnTo>
                <a:lnTo>
                  <a:pt x="7154" y="17681"/>
                </a:lnTo>
                <a:lnTo>
                  <a:pt x="7154" y="17608"/>
                </a:lnTo>
                <a:lnTo>
                  <a:pt x="7117" y="17534"/>
                </a:lnTo>
                <a:lnTo>
                  <a:pt x="7447" y="17204"/>
                </a:lnTo>
                <a:lnTo>
                  <a:pt x="7594" y="17021"/>
                </a:lnTo>
                <a:lnTo>
                  <a:pt x="7740" y="16837"/>
                </a:lnTo>
                <a:lnTo>
                  <a:pt x="8327" y="17021"/>
                </a:lnTo>
                <a:lnTo>
                  <a:pt x="8437" y="17021"/>
                </a:lnTo>
                <a:lnTo>
                  <a:pt x="8547" y="16984"/>
                </a:lnTo>
                <a:lnTo>
                  <a:pt x="8731" y="16911"/>
                </a:lnTo>
                <a:lnTo>
                  <a:pt x="8914" y="16764"/>
                </a:lnTo>
                <a:lnTo>
                  <a:pt x="9098" y="16581"/>
                </a:lnTo>
                <a:lnTo>
                  <a:pt x="9208" y="16360"/>
                </a:lnTo>
                <a:lnTo>
                  <a:pt x="9281" y="16140"/>
                </a:lnTo>
                <a:lnTo>
                  <a:pt x="9318" y="15884"/>
                </a:lnTo>
                <a:lnTo>
                  <a:pt x="9281" y="15700"/>
                </a:lnTo>
                <a:lnTo>
                  <a:pt x="9208" y="15590"/>
                </a:lnTo>
                <a:lnTo>
                  <a:pt x="9171" y="15517"/>
                </a:lnTo>
                <a:lnTo>
                  <a:pt x="9244" y="15407"/>
                </a:lnTo>
                <a:lnTo>
                  <a:pt x="9354" y="15260"/>
                </a:lnTo>
                <a:lnTo>
                  <a:pt x="9391" y="15113"/>
                </a:lnTo>
                <a:lnTo>
                  <a:pt x="9428" y="15003"/>
                </a:lnTo>
                <a:lnTo>
                  <a:pt x="9501" y="14930"/>
                </a:lnTo>
                <a:lnTo>
                  <a:pt x="9575" y="14857"/>
                </a:lnTo>
                <a:lnTo>
                  <a:pt x="9575" y="14783"/>
                </a:lnTo>
                <a:lnTo>
                  <a:pt x="9538" y="14673"/>
                </a:lnTo>
                <a:lnTo>
                  <a:pt x="9391" y="14526"/>
                </a:lnTo>
                <a:lnTo>
                  <a:pt x="9244" y="14380"/>
                </a:lnTo>
                <a:lnTo>
                  <a:pt x="9244" y="14050"/>
                </a:lnTo>
                <a:lnTo>
                  <a:pt x="9318" y="13683"/>
                </a:lnTo>
                <a:lnTo>
                  <a:pt x="9428" y="13353"/>
                </a:lnTo>
                <a:lnTo>
                  <a:pt x="9538" y="13059"/>
                </a:lnTo>
                <a:lnTo>
                  <a:pt x="9721" y="12766"/>
                </a:lnTo>
                <a:lnTo>
                  <a:pt x="9905" y="12472"/>
                </a:lnTo>
                <a:lnTo>
                  <a:pt x="10308" y="11885"/>
                </a:lnTo>
                <a:lnTo>
                  <a:pt x="10785" y="11335"/>
                </a:lnTo>
                <a:lnTo>
                  <a:pt x="11299" y="10822"/>
                </a:lnTo>
                <a:lnTo>
                  <a:pt x="11775" y="10308"/>
                </a:lnTo>
                <a:lnTo>
                  <a:pt x="12179" y="9758"/>
                </a:lnTo>
                <a:lnTo>
                  <a:pt x="12362" y="9501"/>
                </a:lnTo>
                <a:lnTo>
                  <a:pt x="12546" y="9208"/>
                </a:lnTo>
                <a:lnTo>
                  <a:pt x="12656" y="8951"/>
                </a:lnTo>
                <a:lnTo>
                  <a:pt x="12803" y="8657"/>
                </a:lnTo>
                <a:lnTo>
                  <a:pt x="12876" y="8364"/>
                </a:lnTo>
                <a:lnTo>
                  <a:pt x="12949" y="8034"/>
                </a:lnTo>
                <a:lnTo>
                  <a:pt x="12986" y="7740"/>
                </a:lnTo>
                <a:lnTo>
                  <a:pt x="13023" y="7447"/>
                </a:lnTo>
                <a:lnTo>
                  <a:pt x="13023" y="6823"/>
                </a:lnTo>
                <a:lnTo>
                  <a:pt x="12913" y="6236"/>
                </a:lnTo>
                <a:lnTo>
                  <a:pt x="12729" y="5613"/>
                </a:lnTo>
                <a:lnTo>
                  <a:pt x="12436" y="5026"/>
                </a:lnTo>
                <a:lnTo>
                  <a:pt x="12252" y="4769"/>
                </a:lnTo>
                <a:lnTo>
                  <a:pt x="12069" y="4476"/>
                </a:lnTo>
                <a:lnTo>
                  <a:pt x="11849" y="4256"/>
                </a:lnTo>
                <a:lnTo>
                  <a:pt x="11629" y="3999"/>
                </a:lnTo>
                <a:lnTo>
                  <a:pt x="11372" y="3815"/>
                </a:lnTo>
                <a:lnTo>
                  <a:pt x="11115" y="3595"/>
                </a:lnTo>
                <a:lnTo>
                  <a:pt x="10565" y="3265"/>
                </a:lnTo>
                <a:lnTo>
                  <a:pt x="9978" y="3008"/>
                </a:lnTo>
                <a:lnTo>
                  <a:pt x="9354" y="2825"/>
                </a:lnTo>
                <a:lnTo>
                  <a:pt x="8694" y="2715"/>
                </a:lnTo>
                <a:lnTo>
                  <a:pt x="8034" y="267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A4C2F4"/>
              </a:solidFill>
            </a:endParaRPr>
          </a:p>
        </p:txBody>
      </p:sp>
      <p:sp>
        <p:nvSpPr>
          <p:cNvPr id="249" name="Shape 249"/>
          <p:cNvSpPr/>
          <p:nvPr/>
        </p:nvSpPr>
        <p:spPr>
          <a:xfrm>
            <a:off x="8817948" y="3439661"/>
            <a:ext cx="414157" cy="507762"/>
          </a:xfrm>
          <a:custGeom>
            <a:avLst/>
            <a:gdLst/>
            <a:ahLst/>
            <a:cxnLst/>
            <a:rect l="0" t="0" r="0" b="0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A4C2F4"/>
              </a:solidFill>
            </a:endParaRPr>
          </a:p>
        </p:txBody>
      </p:sp>
      <p:sp>
        <p:nvSpPr>
          <p:cNvPr id="250" name="Shape 250"/>
          <p:cNvSpPr/>
          <p:nvPr/>
        </p:nvSpPr>
        <p:spPr>
          <a:xfrm>
            <a:off x="8742973" y="4166677"/>
            <a:ext cx="495281" cy="340238"/>
          </a:xfrm>
          <a:custGeom>
            <a:avLst/>
            <a:gdLst/>
            <a:ahLst/>
            <a:cxnLst/>
            <a:rect l="0" t="0" r="0" b="0"/>
            <a:pathLst>
              <a:path w="17461" h="11995" extrusionOk="0">
                <a:moveTo>
                  <a:pt x="9758" y="2238"/>
                </a:moveTo>
                <a:lnTo>
                  <a:pt x="9721" y="2274"/>
                </a:lnTo>
                <a:lnTo>
                  <a:pt x="9648" y="2311"/>
                </a:lnTo>
                <a:lnTo>
                  <a:pt x="9611" y="2458"/>
                </a:lnTo>
                <a:lnTo>
                  <a:pt x="9648" y="2568"/>
                </a:lnTo>
                <a:lnTo>
                  <a:pt x="9721" y="2605"/>
                </a:lnTo>
                <a:lnTo>
                  <a:pt x="9758" y="2641"/>
                </a:lnTo>
                <a:lnTo>
                  <a:pt x="9941" y="2641"/>
                </a:lnTo>
                <a:lnTo>
                  <a:pt x="9978" y="2605"/>
                </a:lnTo>
                <a:lnTo>
                  <a:pt x="10051" y="2531"/>
                </a:lnTo>
                <a:lnTo>
                  <a:pt x="10051" y="2458"/>
                </a:lnTo>
                <a:lnTo>
                  <a:pt x="10051" y="2348"/>
                </a:lnTo>
                <a:lnTo>
                  <a:pt x="9978" y="2274"/>
                </a:lnTo>
                <a:lnTo>
                  <a:pt x="9941" y="2238"/>
                </a:lnTo>
                <a:close/>
                <a:moveTo>
                  <a:pt x="9795" y="3191"/>
                </a:moveTo>
                <a:lnTo>
                  <a:pt x="9721" y="3265"/>
                </a:lnTo>
                <a:lnTo>
                  <a:pt x="9684" y="3301"/>
                </a:lnTo>
                <a:lnTo>
                  <a:pt x="9684" y="3375"/>
                </a:lnTo>
                <a:lnTo>
                  <a:pt x="9684" y="3485"/>
                </a:lnTo>
                <a:lnTo>
                  <a:pt x="9758" y="3522"/>
                </a:lnTo>
                <a:lnTo>
                  <a:pt x="9795" y="3558"/>
                </a:lnTo>
                <a:lnTo>
                  <a:pt x="9941" y="3558"/>
                </a:lnTo>
                <a:lnTo>
                  <a:pt x="9978" y="3522"/>
                </a:lnTo>
                <a:lnTo>
                  <a:pt x="10015" y="3485"/>
                </a:lnTo>
                <a:lnTo>
                  <a:pt x="10051" y="3375"/>
                </a:lnTo>
                <a:lnTo>
                  <a:pt x="10015" y="3301"/>
                </a:lnTo>
                <a:lnTo>
                  <a:pt x="9978" y="3228"/>
                </a:lnTo>
                <a:lnTo>
                  <a:pt x="9941" y="3191"/>
                </a:lnTo>
                <a:close/>
                <a:moveTo>
                  <a:pt x="11519" y="3045"/>
                </a:moveTo>
                <a:lnTo>
                  <a:pt x="11409" y="3081"/>
                </a:lnTo>
                <a:lnTo>
                  <a:pt x="11335" y="3118"/>
                </a:lnTo>
                <a:lnTo>
                  <a:pt x="11298" y="3191"/>
                </a:lnTo>
                <a:lnTo>
                  <a:pt x="11262" y="3265"/>
                </a:lnTo>
                <a:lnTo>
                  <a:pt x="11262" y="3338"/>
                </a:lnTo>
                <a:lnTo>
                  <a:pt x="11262" y="3412"/>
                </a:lnTo>
                <a:lnTo>
                  <a:pt x="11298" y="3485"/>
                </a:lnTo>
                <a:lnTo>
                  <a:pt x="11372" y="3522"/>
                </a:lnTo>
                <a:lnTo>
                  <a:pt x="11445" y="3595"/>
                </a:lnTo>
                <a:lnTo>
                  <a:pt x="11592" y="3595"/>
                </a:lnTo>
                <a:lnTo>
                  <a:pt x="11665" y="3522"/>
                </a:lnTo>
                <a:lnTo>
                  <a:pt x="11702" y="3485"/>
                </a:lnTo>
                <a:lnTo>
                  <a:pt x="11739" y="3412"/>
                </a:lnTo>
                <a:lnTo>
                  <a:pt x="11702" y="3265"/>
                </a:lnTo>
                <a:lnTo>
                  <a:pt x="11702" y="3155"/>
                </a:lnTo>
                <a:lnTo>
                  <a:pt x="11629" y="3081"/>
                </a:lnTo>
                <a:lnTo>
                  <a:pt x="11519" y="3045"/>
                </a:lnTo>
                <a:close/>
                <a:moveTo>
                  <a:pt x="15554" y="1541"/>
                </a:moveTo>
                <a:lnTo>
                  <a:pt x="15407" y="1871"/>
                </a:lnTo>
                <a:lnTo>
                  <a:pt x="15187" y="2164"/>
                </a:lnTo>
                <a:lnTo>
                  <a:pt x="14967" y="2458"/>
                </a:lnTo>
                <a:lnTo>
                  <a:pt x="14710" y="2715"/>
                </a:lnTo>
                <a:lnTo>
                  <a:pt x="14416" y="2935"/>
                </a:lnTo>
                <a:lnTo>
                  <a:pt x="14123" y="3155"/>
                </a:lnTo>
                <a:lnTo>
                  <a:pt x="13536" y="3595"/>
                </a:lnTo>
                <a:lnTo>
                  <a:pt x="13279" y="3265"/>
                </a:lnTo>
                <a:lnTo>
                  <a:pt x="12986" y="2971"/>
                </a:lnTo>
                <a:lnTo>
                  <a:pt x="13096" y="2935"/>
                </a:lnTo>
                <a:lnTo>
                  <a:pt x="13683" y="2531"/>
                </a:lnTo>
                <a:lnTo>
                  <a:pt x="14306" y="2164"/>
                </a:lnTo>
                <a:lnTo>
                  <a:pt x="14930" y="1834"/>
                </a:lnTo>
                <a:lnTo>
                  <a:pt x="15554" y="1541"/>
                </a:lnTo>
                <a:close/>
                <a:moveTo>
                  <a:pt x="8914" y="3228"/>
                </a:moveTo>
                <a:lnTo>
                  <a:pt x="8841" y="3301"/>
                </a:lnTo>
                <a:lnTo>
                  <a:pt x="8804" y="3375"/>
                </a:lnTo>
                <a:lnTo>
                  <a:pt x="8804" y="3485"/>
                </a:lnTo>
                <a:lnTo>
                  <a:pt x="8804" y="3558"/>
                </a:lnTo>
                <a:lnTo>
                  <a:pt x="8877" y="3632"/>
                </a:lnTo>
                <a:lnTo>
                  <a:pt x="8951" y="3668"/>
                </a:lnTo>
                <a:lnTo>
                  <a:pt x="9098" y="3668"/>
                </a:lnTo>
                <a:lnTo>
                  <a:pt x="9134" y="3632"/>
                </a:lnTo>
                <a:lnTo>
                  <a:pt x="9208" y="3558"/>
                </a:lnTo>
                <a:lnTo>
                  <a:pt x="9208" y="3485"/>
                </a:lnTo>
                <a:lnTo>
                  <a:pt x="9208" y="3375"/>
                </a:lnTo>
                <a:lnTo>
                  <a:pt x="9171" y="3338"/>
                </a:lnTo>
                <a:lnTo>
                  <a:pt x="9134" y="3265"/>
                </a:lnTo>
                <a:lnTo>
                  <a:pt x="9061" y="3228"/>
                </a:lnTo>
                <a:close/>
                <a:moveTo>
                  <a:pt x="16324" y="1101"/>
                </a:moveTo>
                <a:lnTo>
                  <a:pt x="16140" y="1541"/>
                </a:lnTo>
                <a:lnTo>
                  <a:pt x="15884" y="1944"/>
                </a:lnTo>
                <a:lnTo>
                  <a:pt x="15590" y="2348"/>
                </a:lnTo>
                <a:lnTo>
                  <a:pt x="15297" y="2751"/>
                </a:lnTo>
                <a:lnTo>
                  <a:pt x="14967" y="3081"/>
                </a:lnTo>
                <a:lnTo>
                  <a:pt x="14600" y="3412"/>
                </a:lnTo>
                <a:lnTo>
                  <a:pt x="13829" y="4072"/>
                </a:lnTo>
                <a:lnTo>
                  <a:pt x="13756" y="3925"/>
                </a:lnTo>
                <a:lnTo>
                  <a:pt x="13976" y="3778"/>
                </a:lnTo>
                <a:lnTo>
                  <a:pt x="14343" y="3558"/>
                </a:lnTo>
                <a:lnTo>
                  <a:pt x="14673" y="3301"/>
                </a:lnTo>
                <a:lnTo>
                  <a:pt x="15003" y="3008"/>
                </a:lnTo>
                <a:lnTo>
                  <a:pt x="15297" y="2715"/>
                </a:lnTo>
                <a:lnTo>
                  <a:pt x="15554" y="2384"/>
                </a:lnTo>
                <a:lnTo>
                  <a:pt x="15774" y="2018"/>
                </a:lnTo>
                <a:lnTo>
                  <a:pt x="15957" y="1651"/>
                </a:lnTo>
                <a:lnTo>
                  <a:pt x="16104" y="1211"/>
                </a:lnTo>
                <a:lnTo>
                  <a:pt x="16104" y="1137"/>
                </a:lnTo>
                <a:lnTo>
                  <a:pt x="16324" y="1101"/>
                </a:lnTo>
                <a:close/>
                <a:moveTo>
                  <a:pt x="10528" y="3962"/>
                </a:moveTo>
                <a:lnTo>
                  <a:pt x="10455" y="3998"/>
                </a:lnTo>
                <a:lnTo>
                  <a:pt x="10381" y="4072"/>
                </a:lnTo>
                <a:lnTo>
                  <a:pt x="10381" y="4108"/>
                </a:lnTo>
                <a:lnTo>
                  <a:pt x="10345" y="4219"/>
                </a:lnTo>
                <a:lnTo>
                  <a:pt x="10381" y="4329"/>
                </a:lnTo>
                <a:lnTo>
                  <a:pt x="10455" y="4402"/>
                </a:lnTo>
                <a:lnTo>
                  <a:pt x="10491" y="4439"/>
                </a:lnTo>
                <a:lnTo>
                  <a:pt x="10638" y="4439"/>
                </a:lnTo>
                <a:lnTo>
                  <a:pt x="10748" y="4365"/>
                </a:lnTo>
                <a:lnTo>
                  <a:pt x="10785" y="4292"/>
                </a:lnTo>
                <a:lnTo>
                  <a:pt x="10822" y="4219"/>
                </a:lnTo>
                <a:lnTo>
                  <a:pt x="10785" y="4108"/>
                </a:lnTo>
                <a:lnTo>
                  <a:pt x="10748" y="4072"/>
                </a:lnTo>
                <a:lnTo>
                  <a:pt x="10712" y="3998"/>
                </a:lnTo>
                <a:lnTo>
                  <a:pt x="10675" y="3962"/>
                </a:lnTo>
                <a:close/>
                <a:moveTo>
                  <a:pt x="16434" y="477"/>
                </a:moveTo>
                <a:lnTo>
                  <a:pt x="16617" y="514"/>
                </a:lnTo>
                <a:lnTo>
                  <a:pt x="16764" y="587"/>
                </a:lnTo>
                <a:lnTo>
                  <a:pt x="16837" y="734"/>
                </a:lnTo>
                <a:lnTo>
                  <a:pt x="16911" y="880"/>
                </a:lnTo>
                <a:lnTo>
                  <a:pt x="16947" y="1064"/>
                </a:lnTo>
                <a:lnTo>
                  <a:pt x="16947" y="1247"/>
                </a:lnTo>
                <a:lnTo>
                  <a:pt x="16911" y="1541"/>
                </a:lnTo>
                <a:lnTo>
                  <a:pt x="16764" y="1871"/>
                </a:lnTo>
                <a:lnTo>
                  <a:pt x="16544" y="2128"/>
                </a:lnTo>
                <a:lnTo>
                  <a:pt x="16104" y="2641"/>
                </a:lnTo>
                <a:lnTo>
                  <a:pt x="15077" y="3668"/>
                </a:lnTo>
                <a:lnTo>
                  <a:pt x="14086" y="4549"/>
                </a:lnTo>
                <a:lnTo>
                  <a:pt x="14013" y="4402"/>
                </a:lnTo>
                <a:lnTo>
                  <a:pt x="14123" y="4329"/>
                </a:lnTo>
                <a:lnTo>
                  <a:pt x="14967" y="3632"/>
                </a:lnTo>
                <a:lnTo>
                  <a:pt x="15370" y="3228"/>
                </a:lnTo>
                <a:lnTo>
                  <a:pt x="15737" y="2825"/>
                </a:lnTo>
                <a:lnTo>
                  <a:pt x="16067" y="2384"/>
                </a:lnTo>
                <a:lnTo>
                  <a:pt x="16361" y="1908"/>
                </a:lnTo>
                <a:lnTo>
                  <a:pt x="16617" y="1431"/>
                </a:lnTo>
                <a:lnTo>
                  <a:pt x="16764" y="880"/>
                </a:lnTo>
                <a:lnTo>
                  <a:pt x="16764" y="770"/>
                </a:lnTo>
                <a:lnTo>
                  <a:pt x="16727" y="697"/>
                </a:lnTo>
                <a:lnTo>
                  <a:pt x="16654" y="660"/>
                </a:lnTo>
                <a:lnTo>
                  <a:pt x="16544" y="660"/>
                </a:lnTo>
                <a:lnTo>
                  <a:pt x="15920" y="770"/>
                </a:lnTo>
                <a:lnTo>
                  <a:pt x="15333" y="954"/>
                </a:lnTo>
                <a:lnTo>
                  <a:pt x="15333" y="954"/>
                </a:lnTo>
                <a:lnTo>
                  <a:pt x="15590" y="807"/>
                </a:lnTo>
                <a:lnTo>
                  <a:pt x="15884" y="660"/>
                </a:lnTo>
                <a:lnTo>
                  <a:pt x="16177" y="550"/>
                </a:lnTo>
                <a:lnTo>
                  <a:pt x="16434" y="477"/>
                </a:lnTo>
                <a:close/>
                <a:moveTo>
                  <a:pt x="9354" y="4182"/>
                </a:moveTo>
                <a:lnTo>
                  <a:pt x="9208" y="4255"/>
                </a:lnTo>
                <a:lnTo>
                  <a:pt x="9134" y="4365"/>
                </a:lnTo>
                <a:lnTo>
                  <a:pt x="9134" y="4439"/>
                </a:lnTo>
                <a:lnTo>
                  <a:pt x="9171" y="4512"/>
                </a:lnTo>
                <a:lnTo>
                  <a:pt x="9208" y="4585"/>
                </a:lnTo>
                <a:lnTo>
                  <a:pt x="9281" y="4622"/>
                </a:lnTo>
                <a:lnTo>
                  <a:pt x="9428" y="4622"/>
                </a:lnTo>
                <a:lnTo>
                  <a:pt x="9538" y="4585"/>
                </a:lnTo>
                <a:lnTo>
                  <a:pt x="9611" y="4475"/>
                </a:lnTo>
                <a:lnTo>
                  <a:pt x="9648" y="4402"/>
                </a:lnTo>
                <a:lnTo>
                  <a:pt x="9648" y="4292"/>
                </a:lnTo>
                <a:lnTo>
                  <a:pt x="9611" y="4255"/>
                </a:lnTo>
                <a:lnTo>
                  <a:pt x="9538" y="4182"/>
                </a:lnTo>
                <a:close/>
                <a:moveTo>
                  <a:pt x="13243" y="6566"/>
                </a:moveTo>
                <a:lnTo>
                  <a:pt x="13169" y="6639"/>
                </a:lnTo>
                <a:lnTo>
                  <a:pt x="13133" y="6713"/>
                </a:lnTo>
                <a:lnTo>
                  <a:pt x="13133" y="6860"/>
                </a:lnTo>
                <a:lnTo>
                  <a:pt x="13133" y="6933"/>
                </a:lnTo>
                <a:lnTo>
                  <a:pt x="13206" y="6970"/>
                </a:lnTo>
                <a:lnTo>
                  <a:pt x="13316" y="7006"/>
                </a:lnTo>
                <a:lnTo>
                  <a:pt x="13463" y="6970"/>
                </a:lnTo>
                <a:lnTo>
                  <a:pt x="13536" y="6933"/>
                </a:lnTo>
                <a:lnTo>
                  <a:pt x="13536" y="6860"/>
                </a:lnTo>
                <a:lnTo>
                  <a:pt x="13573" y="6750"/>
                </a:lnTo>
                <a:lnTo>
                  <a:pt x="13536" y="6676"/>
                </a:lnTo>
                <a:lnTo>
                  <a:pt x="13463" y="6603"/>
                </a:lnTo>
                <a:lnTo>
                  <a:pt x="13316" y="6566"/>
                </a:lnTo>
                <a:close/>
                <a:moveTo>
                  <a:pt x="12216" y="7300"/>
                </a:moveTo>
                <a:lnTo>
                  <a:pt x="12105" y="7336"/>
                </a:lnTo>
                <a:lnTo>
                  <a:pt x="12032" y="7410"/>
                </a:lnTo>
                <a:lnTo>
                  <a:pt x="11995" y="7520"/>
                </a:lnTo>
                <a:lnTo>
                  <a:pt x="11995" y="7630"/>
                </a:lnTo>
                <a:lnTo>
                  <a:pt x="12032" y="7703"/>
                </a:lnTo>
                <a:lnTo>
                  <a:pt x="12105" y="7777"/>
                </a:lnTo>
                <a:lnTo>
                  <a:pt x="12216" y="7777"/>
                </a:lnTo>
                <a:lnTo>
                  <a:pt x="12289" y="7740"/>
                </a:lnTo>
                <a:lnTo>
                  <a:pt x="12362" y="7703"/>
                </a:lnTo>
                <a:lnTo>
                  <a:pt x="12436" y="7630"/>
                </a:lnTo>
                <a:lnTo>
                  <a:pt x="12436" y="7520"/>
                </a:lnTo>
                <a:lnTo>
                  <a:pt x="12436" y="7410"/>
                </a:lnTo>
                <a:lnTo>
                  <a:pt x="12326" y="7336"/>
                </a:lnTo>
                <a:lnTo>
                  <a:pt x="12216" y="7300"/>
                </a:lnTo>
                <a:close/>
                <a:moveTo>
                  <a:pt x="12729" y="8033"/>
                </a:moveTo>
                <a:lnTo>
                  <a:pt x="12656" y="8107"/>
                </a:lnTo>
                <a:lnTo>
                  <a:pt x="12656" y="8143"/>
                </a:lnTo>
                <a:lnTo>
                  <a:pt x="12619" y="8253"/>
                </a:lnTo>
                <a:lnTo>
                  <a:pt x="12619" y="8400"/>
                </a:lnTo>
                <a:lnTo>
                  <a:pt x="12656" y="8437"/>
                </a:lnTo>
                <a:lnTo>
                  <a:pt x="12692" y="8474"/>
                </a:lnTo>
                <a:lnTo>
                  <a:pt x="12729" y="8474"/>
                </a:lnTo>
                <a:lnTo>
                  <a:pt x="12802" y="8510"/>
                </a:lnTo>
                <a:lnTo>
                  <a:pt x="12912" y="8474"/>
                </a:lnTo>
                <a:lnTo>
                  <a:pt x="12986" y="8437"/>
                </a:lnTo>
                <a:lnTo>
                  <a:pt x="13022" y="8400"/>
                </a:lnTo>
                <a:lnTo>
                  <a:pt x="13022" y="8253"/>
                </a:lnTo>
                <a:lnTo>
                  <a:pt x="13022" y="8180"/>
                </a:lnTo>
                <a:lnTo>
                  <a:pt x="12949" y="8107"/>
                </a:lnTo>
                <a:lnTo>
                  <a:pt x="12912" y="8033"/>
                </a:lnTo>
                <a:close/>
                <a:moveTo>
                  <a:pt x="10051" y="2128"/>
                </a:moveTo>
                <a:lnTo>
                  <a:pt x="10455" y="2164"/>
                </a:lnTo>
                <a:lnTo>
                  <a:pt x="10858" y="2238"/>
                </a:lnTo>
                <a:lnTo>
                  <a:pt x="11262" y="2348"/>
                </a:lnTo>
                <a:lnTo>
                  <a:pt x="11225" y="2458"/>
                </a:lnTo>
                <a:lnTo>
                  <a:pt x="11262" y="2568"/>
                </a:lnTo>
                <a:lnTo>
                  <a:pt x="11335" y="2641"/>
                </a:lnTo>
                <a:lnTo>
                  <a:pt x="11445" y="2715"/>
                </a:lnTo>
                <a:lnTo>
                  <a:pt x="11629" y="2715"/>
                </a:lnTo>
                <a:lnTo>
                  <a:pt x="11775" y="2788"/>
                </a:lnTo>
                <a:lnTo>
                  <a:pt x="12105" y="2935"/>
                </a:lnTo>
                <a:lnTo>
                  <a:pt x="12179" y="2971"/>
                </a:lnTo>
                <a:lnTo>
                  <a:pt x="12252" y="3008"/>
                </a:lnTo>
                <a:lnTo>
                  <a:pt x="12472" y="3191"/>
                </a:lnTo>
                <a:lnTo>
                  <a:pt x="12692" y="3412"/>
                </a:lnTo>
                <a:lnTo>
                  <a:pt x="13096" y="3852"/>
                </a:lnTo>
                <a:lnTo>
                  <a:pt x="11482" y="4842"/>
                </a:lnTo>
                <a:lnTo>
                  <a:pt x="9868" y="5796"/>
                </a:lnTo>
                <a:lnTo>
                  <a:pt x="6090" y="8070"/>
                </a:lnTo>
                <a:lnTo>
                  <a:pt x="5209" y="8620"/>
                </a:lnTo>
                <a:lnTo>
                  <a:pt x="5356" y="8327"/>
                </a:lnTo>
                <a:lnTo>
                  <a:pt x="5649" y="7960"/>
                </a:lnTo>
                <a:lnTo>
                  <a:pt x="5943" y="7557"/>
                </a:lnTo>
                <a:lnTo>
                  <a:pt x="5906" y="7483"/>
                </a:lnTo>
                <a:lnTo>
                  <a:pt x="5870" y="7483"/>
                </a:lnTo>
                <a:lnTo>
                  <a:pt x="5686" y="7593"/>
                </a:lnTo>
                <a:lnTo>
                  <a:pt x="5539" y="7740"/>
                </a:lnTo>
                <a:lnTo>
                  <a:pt x="5209" y="8070"/>
                </a:lnTo>
                <a:lnTo>
                  <a:pt x="4989" y="8437"/>
                </a:lnTo>
                <a:lnTo>
                  <a:pt x="4769" y="8840"/>
                </a:lnTo>
                <a:lnTo>
                  <a:pt x="4732" y="8877"/>
                </a:lnTo>
                <a:lnTo>
                  <a:pt x="4622" y="8584"/>
                </a:lnTo>
                <a:lnTo>
                  <a:pt x="4916" y="8107"/>
                </a:lnTo>
                <a:lnTo>
                  <a:pt x="5283" y="7630"/>
                </a:lnTo>
                <a:lnTo>
                  <a:pt x="5649" y="7190"/>
                </a:lnTo>
                <a:lnTo>
                  <a:pt x="6016" y="6786"/>
                </a:lnTo>
                <a:lnTo>
                  <a:pt x="6016" y="6750"/>
                </a:lnTo>
                <a:lnTo>
                  <a:pt x="6016" y="6713"/>
                </a:lnTo>
                <a:lnTo>
                  <a:pt x="5943" y="6713"/>
                </a:lnTo>
                <a:lnTo>
                  <a:pt x="5539" y="7043"/>
                </a:lnTo>
                <a:lnTo>
                  <a:pt x="5173" y="7410"/>
                </a:lnTo>
                <a:lnTo>
                  <a:pt x="4842" y="7777"/>
                </a:lnTo>
                <a:lnTo>
                  <a:pt x="4512" y="8180"/>
                </a:lnTo>
                <a:lnTo>
                  <a:pt x="4476" y="7923"/>
                </a:lnTo>
                <a:lnTo>
                  <a:pt x="4439" y="7667"/>
                </a:lnTo>
                <a:lnTo>
                  <a:pt x="4659" y="7336"/>
                </a:lnTo>
                <a:lnTo>
                  <a:pt x="4879" y="7080"/>
                </a:lnTo>
                <a:lnTo>
                  <a:pt x="5686" y="6016"/>
                </a:lnTo>
                <a:lnTo>
                  <a:pt x="5723" y="5943"/>
                </a:lnTo>
                <a:lnTo>
                  <a:pt x="5686" y="5906"/>
                </a:lnTo>
                <a:lnTo>
                  <a:pt x="5576" y="5906"/>
                </a:lnTo>
                <a:lnTo>
                  <a:pt x="5283" y="6199"/>
                </a:lnTo>
                <a:lnTo>
                  <a:pt x="4953" y="6529"/>
                </a:lnTo>
                <a:lnTo>
                  <a:pt x="4402" y="7153"/>
                </a:lnTo>
                <a:lnTo>
                  <a:pt x="4402" y="6529"/>
                </a:lnTo>
                <a:lnTo>
                  <a:pt x="4622" y="6199"/>
                </a:lnTo>
                <a:lnTo>
                  <a:pt x="4953" y="5759"/>
                </a:lnTo>
                <a:lnTo>
                  <a:pt x="5136" y="5502"/>
                </a:lnTo>
                <a:lnTo>
                  <a:pt x="5246" y="5392"/>
                </a:lnTo>
                <a:lnTo>
                  <a:pt x="5393" y="5319"/>
                </a:lnTo>
                <a:lnTo>
                  <a:pt x="5429" y="5319"/>
                </a:lnTo>
                <a:lnTo>
                  <a:pt x="5429" y="5282"/>
                </a:lnTo>
                <a:lnTo>
                  <a:pt x="5393" y="5246"/>
                </a:lnTo>
                <a:lnTo>
                  <a:pt x="5393" y="5209"/>
                </a:lnTo>
                <a:lnTo>
                  <a:pt x="5173" y="5209"/>
                </a:lnTo>
                <a:lnTo>
                  <a:pt x="5063" y="5282"/>
                </a:lnTo>
                <a:lnTo>
                  <a:pt x="4953" y="5356"/>
                </a:lnTo>
                <a:lnTo>
                  <a:pt x="4769" y="5539"/>
                </a:lnTo>
                <a:lnTo>
                  <a:pt x="4622" y="5722"/>
                </a:lnTo>
                <a:lnTo>
                  <a:pt x="4476" y="5869"/>
                </a:lnTo>
                <a:lnTo>
                  <a:pt x="4586" y="5466"/>
                </a:lnTo>
                <a:lnTo>
                  <a:pt x="4732" y="5062"/>
                </a:lnTo>
                <a:lnTo>
                  <a:pt x="4879" y="4842"/>
                </a:lnTo>
                <a:lnTo>
                  <a:pt x="5026" y="4622"/>
                </a:lnTo>
                <a:lnTo>
                  <a:pt x="5209" y="4402"/>
                </a:lnTo>
                <a:lnTo>
                  <a:pt x="5393" y="4219"/>
                </a:lnTo>
                <a:lnTo>
                  <a:pt x="5796" y="3852"/>
                </a:lnTo>
                <a:lnTo>
                  <a:pt x="6236" y="3522"/>
                </a:lnTo>
                <a:lnTo>
                  <a:pt x="6677" y="3228"/>
                </a:lnTo>
                <a:lnTo>
                  <a:pt x="7117" y="2935"/>
                </a:lnTo>
                <a:lnTo>
                  <a:pt x="7594" y="2715"/>
                </a:lnTo>
                <a:lnTo>
                  <a:pt x="8070" y="2494"/>
                </a:lnTo>
                <a:lnTo>
                  <a:pt x="8474" y="2348"/>
                </a:lnTo>
                <a:lnTo>
                  <a:pt x="8841" y="2238"/>
                </a:lnTo>
                <a:lnTo>
                  <a:pt x="9244" y="2164"/>
                </a:lnTo>
                <a:lnTo>
                  <a:pt x="9648" y="2128"/>
                </a:lnTo>
                <a:close/>
                <a:moveTo>
                  <a:pt x="13316" y="4219"/>
                </a:moveTo>
                <a:lnTo>
                  <a:pt x="13426" y="4365"/>
                </a:lnTo>
                <a:lnTo>
                  <a:pt x="12582" y="5026"/>
                </a:lnTo>
                <a:lnTo>
                  <a:pt x="11702" y="5649"/>
                </a:lnTo>
                <a:lnTo>
                  <a:pt x="10785" y="6273"/>
                </a:lnTo>
                <a:lnTo>
                  <a:pt x="9868" y="6860"/>
                </a:lnTo>
                <a:lnTo>
                  <a:pt x="8877" y="7446"/>
                </a:lnTo>
                <a:lnTo>
                  <a:pt x="7887" y="8033"/>
                </a:lnTo>
                <a:lnTo>
                  <a:pt x="6860" y="8584"/>
                </a:lnTo>
                <a:lnTo>
                  <a:pt x="5796" y="9097"/>
                </a:lnTo>
                <a:lnTo>
                  <a:pt x="4989" y="9464"/>
                </a:lnTo>
                <a:lnTo>
                  <a:pt x="4916" y="9317"/>
                </a:lnTo>
                <a:lnTo>
                  <a:pt x="4953" y="9207"/>
                </a:lnTo>
                <a:lnTo>
                  <a:pt x="6053" y="8584"/>
                </a:lnTo>
                <a:lnTo>
                  <a:pt x="10198" y="6089"/>
                </a:lnTo>
                <a:lnTo>
                  <a:pt x="11775" y="5136"/>
                </a:lnTo>
                <a:lnTo>
                  <a:pt x="13316" y="4219"/>
                </a:lnTo>
                <a:close/>
                <a:moveTo>
                  <a:pt x="3962" y="7960"/>
                </a:moveTo>
                <a:lnTo>
                  <a:pt x="3999" y="8070"/>
                </a:lnTo>
                <a:lnTo>
                  <a:pt x="3999" y="8107"/>
                </a:lnTo>
                <a:lnTo>
                  <a:pt x="4146" y="8694"/>
                </a:lnTo>
                <a:lnTo>
                  <a:pt x="3962" y="9024"/>
                </a:lnTo>
                <a:lnTo>
                  <a:pt x="3925" y="9097"/>
                </a:lnTo>
                <a:lnTo>
                  <a:pt x="3925" y="9134"/>
                </a:lnTo>
                <a:lnTo>
                  <a:pt x="3999" y="9244"/>
                </a:lnTo>
                <a:lnTo>
                  <a:pt x="3339" y="9501"/>
                </a:lnTo>
                <a:lnTo>
                  <a:pt x="3008" y="9611"/>
                </a:lnTo>
                <a:lnTo>
                  <a:pt x="2642" y="9684"/>
                </a:lnTo>
                <a:lnTo>
                  <a:pt x="2898" y="9171"/>
                </a:lnTo>
                <a:lnTo>
                  <a:pt x="3229" y="8694"/>
                </a:lnTo>
                <a:lnTo>
                  <a:pt x="3559" y="8327"/>
                </a:lnTo>
                <a:lnTo>
                  <a:pt x="3962" y="7960"/>
                </a:lnTo>
                <a:close/>
                <a:moveTo>
                  <a:pt x="13609" y="4732"/>
                </a:moveTo>
                <a:lnTo>
                  <a:pt x="13683" y="4915"/>
                </a:lnTo>
                <a:lnTo>
                  <a:pt x="12986" y="5502"/>
                </a:lnTo>
                <a:lnTo>
                  <a:pt x="12105" y="6199"/>
                </a:lnTo>
                <a:lnTo>
                  <a:pt x="11225" y="6823"/>
                </a:lnTo>
                <a:lnTo>
                  <a:pt x="10308" y="7446"/>
                </a:lnTo>
                <a:lnTo>
                  <a:pt x="9354" y="8033"/>
                </a:lnTo>
                <a:lnTo>
                  <a:pt x="8401" y="8584"/>
                </a:lnTo>
                <a:lnTo>
                  <a:pt x="7447" y="9097"/>
                </a:lnTo>
                <a:lnTo>
                  <a:pt x="6456" y="9574"/>
                </a:lnTo>
                <a:lnTo>
                  <a:pt x="5429" y="10014"/>
                </a:lnTo>
                <a:lnTo>
                  <a:pt x="5246" y="9794"/>
                </a:lnTo>
                <a:lnTo>
                  <a:pt x="5466" y="9684"/>
                </a:lnTo>
                <a:lnTo>
                  <a:pt x="6603" y="9134"/>
                </a:lnTo>
                <a:lnTo>
                  <a:pt x="7740" y="8547"/>
                </a:lnTo>
                <a:lnTo>
                  <a:pt x="8877" y="7923"/>
                </a:lnTo>
                <a:lnTo>
                  <a:pt x="9978" y="7263"/>
                </a:lnTo>
                <a:lnTo>
                  <a:pt x="10895" y="6676"/>
                </a:lnTo>
                <a:lnTo>
                  <a:pt x="11812" y="6053"/>
                </a:lnTo>
                <a:lnTo>
                  <a:pt x="12729" y="5392"/>
                </a:lnTo>
                <a:lnTo>
                  <a:pt x="13609" y="4732"/>
                </a:lnTo>
                <a:close/>
                <a:moveTo>
                  <a:pt x="11995" y="9721"/>
                </a:moveTo>
                <a:lnTo>
                  <a:pt x="12472" y="9831"/>
                </a:lnTo>
                <a:lnTo>
                  <a:pt x="12436" y="9867"/>
                </a:lnTo>
                <a:lnTo>
                  <a:pt x="12032" y="10271"/>
                </a:lnTo>
                <a:lnTo>
                  <a:pt x="12032" y="10198"/>
                </a:lnTo>
                <a:lnTo>
                  <a:pt x="11995" y="9721"/>
                </a:lnTo>
                <a:close/>
                <a:moveTo>
                  <a:pt x="2715" y="8804"/>
                </a:moveTo>
                <a:lnTo>
                  <a:pt x="2422" y="9317"/>
                </a:lnTo>
                <a:lnTo>
                  <a:pt x="2165" y="9867"/>
                </a:lnTo>
                <a:lnTo>
                  <a:pt x="2165" y="9941"/>
                </a:lnTo>
                <a:lnTo>
                  <a:pt x="2201" y="10051"/>
                </a:lnTo>
                <a:lnTo>
                  <a:pt x="2275" y="10088"/>
                </a:lnTo>
                <a:lnTo>
                  <a:pt x="2348" y="10124"/>
                </a:lnTo>
                <a:lnTo>
                  <a:pt x="2898" y="10014"/>
                </a:lnTo>
                <a:lnTo>
                  <a:pt x="3449" y="9867"/>
                </a:lnTo>
                <a:lnTo>
                  <a:pt x="3925" y="9684"/>
                </a:lnTo>
                <a:lnTo>
                  <a:pt x="4439" y="9464"/>
                </a:lnTo>
                <a:lnTo>
                  <a:pt x="4549" y="9684"/>
                </a:lnTo>
                <a:lnTo>
                  <a:pt x="3559" y="10124"/>
                </a:lnTo>
                <a:lnTo>
                  <a:pt x="3082" y="10308"/>
                </a:lnTo>
                <a:lnTo>
                  <a:pt x="2568" y="10528"/>
                </a:lnTo>
                <a:lnTo>
                  <a:pt x="2275" y="10638"/>
                </a:lnTo>
                <a:lnTo>
                  <a:pt x="2018" y="10674"/>
                </a:lnTo>
                <a:lnTo>
                  <a:pt x="1761" y="10711"/>
                </a:lnTo>
                <a:lnTo>
                  <a:pt x="1468" y="10711"/>
                </a:lnTo>
                <a:lnTo>
                  <a:pt x="2091" y="9794"/>
                </a:lnTo>
                <a:lnTo>
                  <a:pt x="2348" y="9317"/>
                </a:lnTo>
                <a:lnTo>
                  <a:pt x="2642" y="8877"/>
                </a:lnTo>
                <a:lnTo>
                  <a:pt x="2715" y="8804"/>
                </a:lnTo>
                <a:close/>
                <a:moveTo>
                  <a:pt x="13829" y="5429"/>
                </a:moveTo>
                <a:lnTo>
                  <a:pt x="13940" y="5943"/>
                </a:lnTo>
                <a:lnTo>
                  <a:pt x="13940" y="6456"/>
                </a:lnTo>
                <a:lnTo>
                  <a:pt x="13940" y="6896"/>
                </a:lnTo>
                <a:lnTo>
                  <a:pt x="13866" y="7336"/>
                </a:lnTo>
                <a:lnTo>
                  <a:pt x="13756" y="7740"/>
                </a:lnTo>
                <a:lnTo>
                  <a:pt x="13609" y="8143"/>
                </a:lnTo>
                <a:lnTo>
                  <a:pt x="13426" y="8547"/>
                </a:lnTo>
                <a:lnTo>
                  <a:pt x="13206" y="8914"/>
                </a:lnTo>
                <a:lnTo>
                  <a:pt x="12949" y="9281"/>
                </a:lnTo>
                <a:lnTo>
                  <a:pt x="12656" y="9647"/>
                </a:lnTo>
                <a:lnTo>
                  <a:pt x="12289" y="9611"/>
                </a:lnTo>
                <a:lnTo>
                  <a:pt x="11922" y="9537"/>
                </a:lnTo>
                <a:lnTo>
                  <a:pt x="11849" y="9574"/>
                </a:lnTo>
                <a:lnTo>
                  <a:pt x="11812" y="9574"/>
                </a:lnTo>
                <a:lnTo>
                  <a:pt x="11775" y="9647"/>
                </a:lnTo>
                <a:lnTo>
                  <a:pt x="11702" y="10418"/>
                </a:lnTo>
                <a:lnTo>
                  <a:pt x="11702" y="10491"/>
                </a:lnTo>
                <a:lnTo>
                  <a:pt x="11409" y="10711"/>
                </a:lnTo>
                <a:lnTo>
                  <a:pt x="11188" y="10821"/>
                </a:lnTo>
                <a:lnTo>
                  <a:pt x="11152" y="10858"/>
                </a:lnTo>
                <a:lnTo>
                  <a:pt x="11042" y="10931"/>
                </a:lnTo>
                <a:lnTo>
                  <a:pt x="11042" y="10564"/>
                </a:lnTo>
                <a:lnTo>
                  <a:pt x="11115" y="10198"/>
                </a:lnTo>
                <a:lnTo>
                  <a:pt x="11188" y="9867"/>
                </a:lnTo>
                <a:lnTo>
                  <a:pt x="11298" y="9501"/>
                </a:lnTo>
                <a:lnTo>
                  <a:pt x="11298" y="9464"/>
                </a:lnTo>
                <a:lnTo>
                  <a:pt x="11262" y="9427"/>
                </a:lnTo>
                <a:lnTo>
                  <a:pt x="11225" y="9427"/>
                </a:lnTo>
                <a:lnTo>
                  <a:pt x="11188" y="9464"/>
                </a:lnTo>
                <a:lnTo>
                  <a:pt x="11078" y="9647"/>
                </a:lnTo>
                <a:lnTo>
                  <a:pt x="10968" y="9831"/>
                </a:lnTo>
                <a:lnTo>
                  <a:pt x="10785" y="10234"/>
                </a:lnTo>
                <a:lnTo>
                  <a:pt x="10712" y="10638"/>
                </a:lnTo>
                <a:lnTo>
                  <a:pt x="10712" y="11078"/>
                </a:lnTo>
                <a:lnTo>
                  <a:pt x="10271" y="11261"/>
                </a:lnTo>
                <a:lnTo>
                  <a:pt x="9831" y="11371"/>
                </a:lnTo>
                <a:lnTo>
                  <a:pt x="9868" y="11005"/>
                </a:lnTo>
                <a:lnTo>
                  <a:pt x="9978" y="10638"/>
                </a:lnTo>
                <a:lnTo>
                  <a:pt x="10051" y="10344"/>
                </a:lnTo>
                <a:lnTo>
                  <a:pt x="10161" y="10088"/>
                </a:lnTo>
                <a:lnTo>
                  <a:pt x="10418" y="9574"/>
                </a:lnTo>
                <a:lnTo>
                  <a:pt x="10418" y="9537"/>
                </a:lnTo>
                <a:lnTo>
                  <a:pt x="10381" y="9501"/>
                </a:lnTo>
                <a:lnTo>
                  <a:pt x="10345" y="9501"/>
                </a:lnTo>
                <a:lnTo>
                  <a:pt x="10345" y="9537"/>
                </a:lnTo>
                <a:lnTo>
                  <a:pt x="10015" y="9941"/>
                </a:lnTo>
                <a:lnTo>
                  <a:pt x="9758" y="10418"/>
                </a:lnTo>
                <a:lnTo>
                  <a:pt x="9538" y="10895"/>
                </a:lnTo>
                <a:lnTo>
                  <a:pt x="9501" y="11151"/>
                </a:lnTo>
                <a:lnTo>
                  <a:pt x="9428" y="11408"/>
                </a:lnTo>
                <a:lnTo>
                  <a:pt x="8951" y="11408"/>
                </a:lnTo>
                <a:lnTo>
                  <a:pt x="8951" y="11261"/>
                </a:lnTo>
                <a:lnTo>
                  <a:pt x="8914" y="11225"/>
                </a:lnTo>
                <a:lnTo>
                  <a:pt x="8877" y="11188"/>
                </a:lnTo>
                <a:lnTo>
                  <a:pt x="8841" y="11188"/>
                </a:lnTo>
                <a:lnTo>
                  <a:pt x="8804" y="11225"/>
                </a:lnTo>
                <a:lnTo>
                  <a:pt x="8731" y="11298"/>
                </a:lnTo>
                <a:lnTo>
                  <a:pt x="9171" y="10454"/>
                </a:lnTo>
                <a:lnTo>
                  <a:pt x="9391" y="10051"/>
                </a:lnTo>
                <a:lnTo>
                  <a:pt x="9684" y="9647"/>
                </a:lnTo>
                <a:lnTo>
                  <a:pt x="9684" y="9611"/>
                </a:lnTo>
                <a:lnTo>
                  <a:pt x="9648" y="9611"/>
                </a:lnTo>
                <a:lnTo>
                  <a:pt x="9648" y="9574"/>
                </a:lnTo>
                <a:lnTo>
                  <a:pt x="9611" y="9611"/>
                </a:lnTo>
                <a:lnTo>
                  <a:pt x="9244" y="10014"/>
                </a:lnTo>
                <a:lnTo>
                  <a:pt x="8914" y="10418"/>
                </a:lnTo>
                <a:lnTo>
                  <a:pt x="8621" y="10858"/>
                </a:lnTo>
                <a:lnTo>
                  <a:pt x="8327" y="11335"/>
                </a:lnTo>
                <a:lnTo>
                  <a:pt x="7960" y="11225"/>
                </a:lnTo>
                <a:lnTo>
                  <a:pt x="7997" y="11188"/>
                </a:lnTo>
                <a:lnTo>
                  <a:pt x="7997" y="11151"/>
                </a:lnTo>
                <a:lnTo>
                  <a:pt x="7960" y="11115"/>
                </a:lnTo>
                <a:lnTo>
                  <a:pt x="7960" y="11078"/>
                </a:lnTo>
                <a:lnTo>
                  <a:pt x="7924" y="10968"/>
                </a:lnTo>
                <a:lnTo>
                  <a:pt x="7960" y="10858"/>
                </a:lnTo>
                <a:lnTo>
                  <a:pt x="8034" y="10601"/>
                </a:lnTo>
                <a:lnTo>
                  <a:pt x="8181" y="10308"/>
                </a:lnTo>
                <a:lnTo>
                  <a:pt x="8474" y="9831"/>
                </a:lnTo>
                <a:lnTo>
                  <a:pt x="8767" y="9427"/>
                </a:lnTo>
                <a:lnTo>
                  <a:pt x="8804" y="9391"/>
                </a:lnTo>
                <a:lnTo>
                  <a:pt x="8767" y="9317"/>
                </a:lnTo>
                <a:lnTo>
                  <a:pt x="8694" y="9317"/>
                </a:lnTo>
                <a:lnTo>
                  <a:pt x="8364" y="9537"/>
                </a:lnTo>
                <a:lnTo>
                  <a:pt x="8107" y="9831"/>
                </a:lnTo>
                <a:lnTo>
                  <a:pt x="7887" y="10124"/>
                </a:lnTo>
                <a:lnTo>
                  <a:pt x="7704" y="10454"/>
                </a:lnTo>
                <a:lnTo>
                  <a:pt x="7594" y="10784"/>
                </a:lnTo>
                <a:lnTo>
                  <a:pt x="7557" y="10968"/>
                </a:lnTo>
                <a:lnTo>
                  <a:pt x="7594" y="11115"/>
                </a:lnTo>
                <a:lnTo>
                  <a:pt x="7153" y="10968"/>
                </a:lnTo>
                <a:lnTo>
                  <a:pt x="6713" y="10784"/>
                </a:lnTo>
                <a:lnTo>
                  <a:pt x="6933" y="10564"/>
                </a:lnTo>
                <a:lnTo>
                  <a:pt x="7080" y="10344"/>
                </a:lnTo>
                <a:lnTo>
                  <a:pt x="7153" y="10234"/>
                </a:lnTo>
                <a:lnTo>
                  <a:pt x="7190" y="10124"/>
                </a:lnTo>
                <a:lnTo>
                  <a:pt x="7190" y="10088"/>
                </a:lnTo>
                <a:lnTo>
                  <a:pt x="7153" y="10088"/>
                </a:lnTo>
                <a:lnTo>
                  <a:pt x="7080" y="10124"/>
                </a:lnTo>
                <a:lnTo>
                  <a:pt x="7007" y="10161"/>
                </a:lnTo>
                <a:lnTo>
                  <a:pt x="6823" y="10308"/>
                </a:lnTo>
                <a:lnTo>
                  <a:pt x="6493" y="10564"/>
                </a:lnTo>
                <a:lnTo>
                  <a:pt x="6420" y="10638"/>
                </a:lnTo>
                <a:lnTo>
                  <a:pt x="5906" y="10344"/>
                </a:lnTo>
                <a:lnTo>
                  <a:pt x="6897" y="9904"/>
                </a:lnTo>
                <a:lnTo>
                  <a:pt x="7887" y="9391"/>
                </a:lnTo>
                <a:lnTo>
                  <a:pt x="8877" y="8877"/>
                </a:lnTo>
                <a:lnTo>
                  <a:pt x="9795" y="8327"/>
                </a:lnTo>
                <a:lnTo>
                  <a:pt x="10748" y="7740"/>
                </a:lnTo>
                <a:lnTo>
                  <a:pt x="11665" y="7116"/>
                </a:lnTo>
                <a:lnTo>
                  <a:pt x="12546" y="6456"/>
                </a:lnTo>
                <a:lnTo>
                  <a:pt x="13426" y="5796"/>
                </a:lnTo>
                <a:lnTo>
                  <a:pt x="13829" y="5429"/>
                </a:lnTo>
                <a:close/>
                <a:moveTo>
                  <a:pt x="1651" y="9757"/>
                </a:moveTo>
                <a:lnTo>
                  <a:pt x="1028" y="10711"/>
                </a:lnTo>
                <a:lnTo>
                  <a:pt x="991" y="10784"/>
                </a:lnTo>
                <a:lnTo>
                  <a:pt x="1028" y="10858"/>
                </a:lnTo>
                <a:lnTo>
                  <a:pt x="1028" y="10931"/>
                </a:lnTo>
                <a:lnTo>
                  <a:pt x="1101" y="10968"/>
                </a:lnTo>
                <a:lnTo>
                  <a:pt x="1358" y="11041"/>
                </a:lnTo>
                <a:lnTo>
                  <a:pt x="1651" y="11078"/>
                </a:lnTo>
                <a:lnTo>
                  <a:pt x="1908" y="11078"/>
                </a:lnTo>
                <a:lnTo>
                  <a:pt x="2165" y="11041"/>
                </a:lnTo>
                <a:lnTo>
                  <a:pt x="2715" y="10858"/>
                </a:lnTo>
                <a:lnTo>
                  <a:pt x="3229" y="10638"/>
                </a:lnTo>
                <a:lnTo>
                  <a:pt x="4769" y="10014"/>
                </a:lnTo>
                <a:lnTo>
                  <a:pt x="4953" y="10198"/>
                </a:lnTo>
                <a:lnTo>
                  <a:pt x="4072" y="10564"/>
                </a:lnTo>
                <a:lnTo>
                  <a:pt x="3192" y="10895"/>
                </a:lnTo>
                <a:lnTo>
                  <a:pt x="2238" y="11188"/>
                </a:lnTo>
                <a:lnTo>
                  <a:pt x="1248" y="11445"/>
                </a:lnTo>
                <a:lnTo>
                  <a:pt x="1101" y="11518"/>
                </a:lnTo>
                <a:lnTo>
                  <a:pt x="844" y="11555"/>
                </a:lnTo>
                <a:lnTo>
                  <a:pt x="624" y="11555"/>
                </a:lnTo>
                <a:lnTo>
                  <a:pt x="551" y="11518"/>
                </a:lnTo>
                <a:lnTo>
                  <a:pt x="477" y="11481"/>
                </a:lnTo>
                <a:lnTo>
                  <a:pt x="477" y="11408"/>
                </a:lnTo>
                <a:lnTo>
                  <a:pt x="514" y="11298"/>
                </a:lnTo>
                <a:lnTo>
                  <a:pt x="661" y="11005"/>
                </a:lnTo>
                <a:lnTo>
                  <a:pt x="991" y="10601"/>
                </a:lnTo>
                <a:lnTo>
                  <a:pt x="1321" y="10161"/>
                </a:lnTo>
                <a:lnTo>
                  <a:pt x="1651" y="9757"/>
                </a:lnTo>
                <a:close/>
                <a:moveTo>
                  <a:pt x="16324" y="0"/>
                </a:moveTo>
                <a:lnTo>
                  <a:pt x="16140" y="37"/>
                </a:lnTo>
                <a:lnTo>
                  <a:pt x="15774" y="147"/>
                </a:lnTo>
                <a:lnTo>
                  <a:pt x="15480" y="330"/>
                </a:lnTo>
                <a:lnTo>
                  <a:pt x="14636" y="807"/>
                </a:lnTo>
                <a:lnTo>
                  <a:pt x="13866" y="1357"/>
                </a:lnTo>
                <a:lnTo>
                  <a:pt x="13059" y="1908"/>
                </a:lnTo>
                <a:lnTo>
                  <a:pt x="12289" y="2458"/>
                </a:lnTo>
                <a:lnTo>
                  <a:pt x="12032" y="2311"/>
                </a:lnTo>
                <a:lnTo>
                  <a:pt x="11812" y="2238"/>
                </a:lnTo>
                <a:lnTo>
                  <a:pt x="11629" y="2238"/>
                </a:lnTo>
                <a:lnTo>
                  <a:pt x="11372" y="2091"/>
                </a:lnTo>
                <a:lnTo>
                  <a:pt x="11115" y="1981"/>
                </a:lnTo>
                <a:lnTo>
                  <a:pt x="10858" y="1908"/>
                </a:lnTo>
                <a:lnTo>
                  <a:pt x="10565" y="1834"/>
                </a:lnTo>
                <a:lnTo>
                  <a:pt x="10015" y="1761"/>
                </a:lnTo>
                <a:lnTo>
                  <a:pt x="9464" y="1761"/>
                </a:lnTo>
                <a:lnTo>
                  <a:pt x="8914" y="1834"/>
                </a:lnTo>
                <a:lnTo>
                  <a:pt x="8364" y="1981"/>
                </a:lnTo>
                <a:lnTo>
                  <a:pt x="7814" y="2164"/>
                </a:lnTo>
                <a:lnTo>
                  <a:pt x="7300" y="2384"/>
                </a:lnTo>
                <a:lnTo>
                  <a:pt x="6677" y="2715"/>
                </a:lnTo>
                <a:lnTo>
                  <a:pt x="6090" y="3081"/>
                </a:lnTo>
                <a:lnTo>
                  <a:pt x="5503" y="3522"/>
                </a:lnTo>
                <a:lnTo>
                  <a:pt x="4989" y="3962"/>
                </a:lnTo>
                <a:lnTo>
                  <a:pt x="4769" y="4219"/>
                </a:lnTo>
                <a:lnTo>
                  <a:pt x="4549" y="4475"/>
                </a:lnTo>
                <a:lnTo>
                  <a:pt x="4402" y="4769"/>
                </a:lnTo>
                <a:lnTo>
                  <a:pt x="4256" y="5062"/>
                </a:lnTo>
                <a:lnTo>
                  <a:pt x="4146" y="5356"/>
                </a:lnTo>
                <a:lnTo>
                  <a:pt x="4035" y="5686"/>
                </a:lnTo>
                <a:lnTo>
                  <a:pt x="3999" y="6016"/>
                </a:lnTo>
                <a:lnTo>
                  <a:pt x="3925" y="6346"/>
                </a:lnTo>
                <a:lnTo>
                  <a:pt x="3889" y="6970"/>
                </a:lnTo>
                <a:lnTo>
                  <a:pt x="3925" y="7630"/>
                </a:lnTo>
                <a:lnTo>
                  <a:pt x="3339" y="7960"/>
                </a:lnTo>
                <a:lnTo>
                  <a:pt x="2752" y="8290"/>
                </a:lnTo>
                <a:lnTo>
                  <a:pt x="2238" y="8657"/>
                </a:lnTo>
                <a:lnTo>
                  <a:pt x="1725" y="9097"/>
                </a:lnTo>
                <a:lnTo>
                  <a:pt x="1248" y="9574"/>
                </a:lnTo>
                <a:lnTo>
                  <a:pt x="808" y="10051"/>
                </a:lnTo>
                <a:lnTo>
                  <a:pt x="404" y="10601"/>
                </a:lnTo>
                <a:lnTo>
                  <a:pt x="221" y="10858"/>
                </a:lnTo>
                <a:lnTo>
                  <a:pt x="74" y="11151"/>
                </a:lnTo>
                <a:lnTo>
                  <a:pt x="1" y="11371"/>
                </a:lnTo>
                <a:lnTo>
                  <a:pt x="37" y="11555"/>
                </a:lnTo>
                <a:lnTo>
                  <a:pt x="111" y="11738"/>
                </a:lnTo>
                <a:lnTo>
                  <a:pt x="184" y="11812"/>
                </a:lnTo>
                <a:lnTo>
                  <a:pt x="257" y="11885"/>
                </a:lnTo>
                <a:lnTo>
                  <a:pt x="477" y="11958"/>
                </a:lnTo>
                <a:lnTo>
                  <a:pt x="697" y="11995"/>
                </a:lnTo>
                <a:lnTo>
                  <a:pt x="918" y="11995"/>
                </a:lnTo>
                <a:lnTo>
                  <a:pt x="1174" y="11958"/>
                </a:lnTo>
                <a:lnTo>
                  <a:pt x="1835" y="11812"/>
                </a:lnTo>
                <a:lnTo>
                  <a:pt x="2495" y="11591"/>
                </a:lnTo>
                <a:lnTo>
                  <a:pt x="3815" y="11151"/>
                </a:lnTo>
                <a:lnTo>
                  <a:pt x="4586" y="10858"/>
                </a:lnTo>
                <a:lnTo>
                  <a:pt x="5356" y="10564"/>
                </a:lnTo>
                <a:lnTo>
                  <a:pt x="5760" y="10858"/>
                </a:lnTo>
                <a:lnTo>
                  <a:pt x="6200" y="11078"/>
                </a:lnTo>
                <a:lnTo>
                  <a:pt x="6236" y="11261"/>
                </a:lnTo>
                <a:lnTo>
                  <a:pt x="6273" y="11335"/>
                </a:lnTo>
                <a:lnTo>
                  <a:pt x="6346" y="11371"/>
                </a:lnTo>
                <a:lnTo>
                  <a:pt x="6493" y="11371"/>
                </a:lnTo>
                <a:lnTo>
                  <a:pt x="6603" y="11261"/>
                </a:lnTo>
                <a:lnTo>
                  <a:pt x="7410" y="11591"/>
                </a:lnTo>
                <a:lnTo>
                  <a:pt x="7814" y="11702"/>
                </a:lnTo>
                <a:lnTo>
                  <a:pt x="8217" y="11812"/>
                </a:lnTo>
                <a:lnTo>
                  <a:pt x="8291" y="11848"/>
                </a:lnTo>
                <a:lnTo>
                  <a:pt x="8364" y="11885"/>
                </a:lnTo>
                <a:lnTo>
                  <a:pt x="8474" y="11848"/>
                </a:lnTo>
                <a:lnTo>
                  <a:pt x="8547" y="11885"/>
                </a:lnTo>
                <a:lnTo>
                  <a:pt x="8877" y="11922"/>
                </a:lnTo>
                <a:lnTo>
                  <a:pt x="9574" y="11922"/>
                </a:lnTo>
                <a:lnTo>
                  <a:pt x="9905" y="11885"/>
                </a:lnTo>
                <a:lnTo>
                  <a:pt x="10235" y="11812"/>
                </a:lnTo>
                <a:lnTo>
                  <a:pt x="10565" y="11702"/>
                </a:lnTo>
                <a:lnTo>
                  <a:pt x="10895" y="11555"/>
                </a:lnTo>
                <a:lnTo>
                  <a:pt x="11225" y="11408"/>
                </a:lnTo>
                <a:lnTo>
                  <a:pt x="11555" y="11225"/>
                </a:lnTo>
                <a:lnTo>
                  <a:pt x="11885" y="11041"/>
                </a:lnTo>
                <a:lnTo>
                  <a:pt x="12179" y="10784"/>
                </a:lnTo>
                <a:lnTo>
                  <a:pt x="12472" y="10564"/>
                </a:lnTo>
                <a:lnTo>
                  <a:pt x="12766" y="10308"/>
                </a:lnTo>
                <a:lnTo>
                  <a:pt x="13022" y="10014"/>
                </a:lnTo>
                <a:lnTo>
                  <a:pt x="13279" y="9721"/>
                </a:lnTo>
                <a:lnTo>
                  <a:pt x="13499" y="9391"/>
                </a:lnTo>
                <a:lnTo>
                  <a:pt x="13719" y="9097"/>
                </a:lnTo>
                <a:lnTo>
                  <a:pt x="13903" y="8730"/>
                </a:lnTo>
                <a:lnTo>
                  <a:pt x="14050" y="8400"/>
                </a:lnTo>
                <a:lnTo>
                  <a:pt x="14196" y="8033"/>
                </a:lnTo>
                <a:lnTo>
                  <a:pt x="14306" y="7667"/>
                </a:lnTo>
                <a:lnTo>
                  <a:pt x="14380" y="7300"/>
                </a:lnTo>
                <a:lnTo>
                  <a:pt x="14453" y="6933"/>
                </a:lnTo>
                <a:lnTo>
                  <a:pt x="14490" y="6529"/>
                </a:lnTo>
                <a:lnTo>
                  <a:pt x="14490" y="6163"/>
                </a:lnTo>
                <a:lnTo>
                  <a:pt x="14453" y="5796"/>
                </a:lnTo>
                <a:lnTo>
                  <a:pt x="14380" y="5429"/>
                </a:lnTo>
                <a:lnTo>
                  <a:pt x="14270" y="5062"/>
                </a:lnTo>
                <a:lnTo>
                  <a:pt x="15113" y="4329"/>
                </a:lnTo>
                <a:lnTo>
                  <a:pt x="15920" y="3558"/>
                </a:lnTo>
                <a:lnTo>
                  <a:pt x="16434" y="3045"/>
                </a:lnTo>
                <a:lnTo>
                  <a:pt x="16691" y="2751"/>
                </a:lnTo>
                <a:lnTo>
                  <a:pt x="16947" y="2458"/>
                </a:lnTo>
                <a:lnTo>
                  <a:pt x="17168" y="2128"/>
                </a:lnTo>
                <a:lnTo>
                  <a:pt x="17351" y="1798"/>
                </a:lnTo>
                <a:lnTo>
                  <a:pt x="17461" y="1431"/>
                </a:lnTo>
                <a:lnTo>
                  <a:pt x="17461" y="1247"/>
                </a:lnTo>
                <a:lnTo>
                  <a:pt x="17461" y="1064"/>
                </a:lnTo>
                <a:lnTo>
                  <a:pt x="17388" y="770"/>
                </a:lnTo>
                <a:lnTo>
                  <a:pt x="17278" y="514"/>
                </a:lnTo>
                <a:lnTo>
                  <a:pt x="17094" y="257"/>
                </a:lnTo>
                <a:lnTo>
                  <a:pt x="16837" y="74"/>
                </a:lnTo>
                <a:lnTo>
                  <a:pt x="16691" y="37"/>
                </a:lnTo>
                <a:lnTo>
                  <a:pt x="1650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A4C2F4"/>
              </a:solidFill>
            </a:endParaRPr>
          </a:p>
        </p:txBody>
      </p:sp>
      <p:sp>
        <p:nvSpPr>
          <p:cNvPr id="251" name="Shape 251"/>
          <p:cNvSpPr/>
          <p:nvPr/>
        </p:nvSpPr>
        <p:spPr>
          <a:xfrm>
            <a:off x="8360955" y="4506916"/>
            <a:ext cx="372518" cy="384998"/>
          </a:xfrm>
          <a:custGeom>
            <a:avLst/>
            <a:gdLst/>
            <a:ahLst/>
            <a:cxnLst/>
            <a:rect l="0" t="0" r="0" b="0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A4C2F4"/>
              </a:solidFill>
            </a:endParaRPr>
          </a:p>
        </p:txBody>
      </p:sp>
      <p:sp>
        <p:nvSpPr>
          <p:cNvPr id="252" name="Shape 252"/>
          <p:cNvSpPr/>
          <p:nvPr/>
        </p:nvSpPr>
        <p:spPr>
          <a:xfrm>
            <a:off x="-77078" y="1488018"/>
            <a:ext cx="339602" cy="400617"/>
          </a:xfrm>
          <a:custGeom>
            <a:avLst/>
            <a:gdLst/>
            <a:ahLst/>
            <a:cxnLst/>
            <a:rect l="0" t="0" r="0" b="0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A4C2F4"/>
              </a:solidFill>
            </a:endParaRPr>
          </a:p>
        </p:txBody>
      </p:sp>
      <p:sp>
        <p:nvSpPr>
          <p:cNvPr id="253" name="Shape 253"/>
          <p:cNvSpPr/>
          <p:nvPr/>
        </p:nvSpPr>
        <p:spPr>
          <a:xfrm>
            <a:off x="8052572" y="4825260"/>
            <a:ext cx="589992" cy="414129"/>
          </a:xfrm>
          <a:custGeom>
            <a:avLst/>
            <a:gdLst/>
            <a:ahLst/>
            <a:cxnLst/>
            <a:rect l="0" t="0" r="0" b="0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A4C2F4"/>
              </a:solidFill>
            </a:endParaRPr>
          </a:p>
        </p:txBody>
      </p:sp>
      <p:sp>
        <p:nvSpPr>
          <p:cNvPr id="254" name="Shape 254"/>
          <p:cNvSpPr/>
          <p:nvPr/>
        </p:nvSpPr>
        <p:spPr>
          <a:xfrm>
            <a:off x="8052577" y="4132327"/>
            <a:ext cx="388118" cy="408938"/>
          </a:xfrm>
          <a:custGeom>
            <a:avLst/>
            <a:gdLst/>
            <a:ahLst/>
            <a:cxnLst/>
            <a:rect l="0" t="0" r="0" b="0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A4C2F4"/>
              </a:solidFill>
            </a:endParaRPr>
          </a:p>
        </p:txBody>
      </p:sp>
      <p:sp>
        <p:nvSpPr>
          <p:cNvPr id="255" name="Shape 255"/>
          <p:cNvSpPr/>
          <p:nvPr/>
        </p:nvSpPr>
        <p:spPr>
          <a:xfrm>
            <a:off x="7430898" y="4873171"/>
            <a:ext cx="297606" cy="211234"/>
          </a:xfrm>
          <a:custGeom>
            <a:avLst/>
            <a:gdLst/>
            <a:ahLst/>
            <a:cxnLst/>
            <a:rect l="0" t="0" r="0" b="0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A4C2F4"/>
              </a:solidFill>
            </a:endParaRPr>
          </a:p>
        </p:txBody>
      </p:sp>
      <p:sp>
        <p:nvSpPr>
          <p:cNvPr id="256" name="Shape 256"/>
          <p:cNvSpPr/>
          <p:nvPr/>
        </p:nvSpPr>
        <p:spPr>
          <a:xfrm>
            <a:off x="8749725" y="4950125"/>
            <a:ext cx="288245" cy="184202"/>
          </a:xfrm>
          <a:custGeom>
            <a:avLst/>
            <a:gdLst/>
            <a:ahLst/>
            <a:cxnLst/>
            <a:rect l="0" t="0" r="0" b="0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A4C2F4"/>
              </a:solidFill>
            </a:endParaRPr>
          </a:p>
        </p:txBody>
      </p:sp>
      <p:sp>
        <p:nvSpPr>
          <p:cNvPr id="257" name="Shape 257"/>
          <p:cNvSpPr/>
          <p:nvPr/>
        </p:nvSpPr>
        <p:spPr>
          <a:xfrm>
            <a:off x="8522444" y="4000279"/>
            <a:ext cx="306966" cy="385027"/>
          </a:xfrm>
          <a:custGeom>
            <a:avLst/>
            <a:gdLst/>
            <a:ahLst/>
            <a:cxnLst/>
            <a:rect l="0" t="0" r="0" b="0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A4C2F4"/>
              </a:solidFill>
            </a:endParaRPr>
          </a:p>
        </p:txBody>
      </p:sp>
      <p:sp>
        <p:nvSpPr>
          <p:cNvPr id="258" name="Shape 258"/>
          <p:cNvSpPr/>
          <p:nvPr/>
        </p:nvSpPr>
        <p:spPr>
          <a:xfrm>
            <a:off x="8829403" y="4583868"/>
            <a:ext cx="391238" cy="289295"/>
          </a:xfrm>
          <a:custGeom>
            <a:avLst/>
            <a:gdLst/>
            <a:ahLst/>
            <a:cxnLst/>
            <a:rect l="0" t="0" r="0" b="0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A4C2F4"/>
              </a:solidFill>
            </a:endParaRPr>
          </a:p>
        </p:txBody>
      </p:sp>
      <p:sp>
        <p:nvSpPr>
          <p:cNvPr id="259" name="Shape 259"/>
          <p:cNvSpPr/>
          <p:nvPr/>
        </p:nvSpPr>
        <p:spPr>
          <a:xfrm>
            <a:off x="8963979" y="1338718"/>
            <a:ext cx="180033" cy="373539"/>
          </a:xfrm>
          <a:custGeom>
            <a:avLst/>
            <a:gdLst/>
            <a:ahLst/>
            <a:cxnLst/>
            <a:rect l="0" t="0" r="0" b="0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A4C2F4"/>
              </a:solidFill>
            </a:endParaRPr>
          </a:p>
        </p:txBody>
      </p:sp>
      <p:sp>
        <p:nvSpPr>
          <p:cNvPr id="260" name="Shape 260"/>
          <p:cNvSpPr/>
          <p:nvPr/>
        </p:nvSpPr>
        <p:spPr>
          <a:xfrm rot="-2426120">
            <a:off x="7110132" y="4877011"/>
            <a:ext cx="279910" cy="357971"/>
          </a:xfrm>
          <a:custGeom>
            <a:avLst/>
            <a:gdLst/>
            <a:ahLst/>
            <a:cxnLst/>
            <a:rect l="0" t="0" r="0" b="0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A4C2F4"/>
              </a:solidFill>
            </a:endParaRPr>
          </a:p>
        </p:txBody>
      </p:sp>
      <p:sp>
        <p:nvSpPr>
          <p:cNvPr id="261" name="Shape 261"/>
          <p:cNvSpPr/>
          <p:nvPr/>
        </p:nvSpPr>
        <p:spPr>
          <a:xfrm>
            <a:off x="7659648" y="4370196"/>
            <a:ext cx="377708" cy="426638"/>
          </a:xfrm>
          <a:custGeom>
            <a:avLst/>
            <a:gdLst/>
            <a:ahLst/>
            <a:cxnLst/>
            <a:rect l="0" t="0" r="0" b="0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A4C2F4"/>
              </a:solidFill>
            </a:endParaRPr>
          </a:p>
        </p:txBody>
      </p:sp>
      <p:sp>
        <p:nvSpPr>
          <p:cNvPr id="262" name="Shape 262"/>
          <p:cNvSpPr/>
          <p:nvPr/>
        </p:nvSpPr>
        <p:spPr>
          <a:xfrm>
            <a:off x="8797588" y="3078732"/>
            <a:ext cx="386048" cy="258065"/>
          </a:xfrm>
          <a:custGeom>
            <a:avLst/>
            <a:gdLst/>
            <a:ahLst/>
            <a:cxnLst/>
            <a:rect l="0" t="0" r="0" b="0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A4C2F4"/>
              </a:solidFill>
            </a:endParaRPr>
          </a:p>
        </p:txBody>
      </p:sp>
      <p:sp>
        <p:nvSpPr>
          <p:cNvPr id="263" name="Shape 263"/>
          <p:cNvSpPr/>
          <p:nvPr/>
        </p:nvSpPr>
        <p:spPr>
          <a:xfrm>
            <a:off x="7782420" y="4885132"/>
            <a:ext cx="174842" cy="187322"/>
          </a:xfrm>
          <a:custGeom>
            <a:avLst/>
            <a:gdLst/>
            <a:ahLst/>
            <a:cxnLst/>
            <a:rect l="0" t="0" r="0" b="0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A4C2F4"/>
              </a:solidFill>
            </a:endParaRPr>
          </a:p>
        </p:txBody>
      </p:sp>
      <p:sp>
        <p:nvSpPr>
          <p:cNvPr id="264" name="Shape 264"/>
          <p:cNvSpPr/>
          <p:nvPr/>
        </p:nvSpPr>
        <p:spPr>
          <a:xfrm>
            <a:off x="346877" y="608615"/>
            <a:ext cx="210213" cy="458889"/>
          </a:xfrm>
          <a:custGeom>
            <a:avLst/>
            <a:gdLst/>
            <a:ahLst/>
            <a:cxnLst/>
            <a:rect l="0" t="0" r="0" b="0"/>
            <a:pathLst>
              <a:path w="7411" h="16178" extrusionOk="0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A4C2F4"/>
              </a:solidFill>
            </a:endParaRPr>
          </a:p>
        </p:txBody>
      </p:sp>
      <p:sp>
        <p:nvSpPr>
          <p:cNvPr id="265" name="Shape 265"/>
          <p:cNvSpPr/>
          <p:nvPr/>
        </p:nvSpPr>
        <p:spPr>
          <a:xfrm>
            <a:off x="645010" y="355961"/>
            <a:ext cx="414157" cy="507762"/>
          </a:xfrm>
          <a:custGeom>
            <a:avLst/>
            <a:gdLst/>
            <a:ahLst/>
            <a:cxnLst/>
            <a:rect l="0" t="0" r="0" b="0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A4C2F4"/>
              </a:solidFill>
            </a:endParaRPr>
          </a:p>
        </p:txBody>
      </p:sp>
      <p:sp>
        <p:nvSpPr>
          <p:cNvPr id="266" name="Shape 266"/>
          <p:cNvSpPr/>
          <p:nvPr/>
        </p:nvSpPr>
        <p:spPr>
          <a:xfrm>
            <a:off x="8318810" y="-29822"/>
            <a:ext cx="456818" cy="425588"/>
          </a:xfrm>
          <a:custGeom>
            <a:avLst/>
            <a:gdLst/>
            <a:ahLst/>
            <a:cxnLst/>
            <a:rect l="0" t="0" r="0" b="0"/>
            <a:pathLst>
              <a:path w="16105" h="15004" extrusionOk="0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A4C2F4"/>
              </a:solidFill>
            </a:endParaRPr>
          </a:p>
        </p:txBody>
      </p:sp>
      <p:sp>
        <p:nvSpPr>
          <p:cNvPr id="267" name="Shape 267"/>
          <p:cNvSpPr/>
          <p:nvPr/>
        </p:nvSpPr>
        <p:spPr>
          <a:xfrm>
            <a:off x="-8" y="1013366"/>
            <a:ext cx="372518" cy="384998"/>
          </a:xfrm>
          <a:custGeom>
            <a:avLst/>
            <a:gdLst/>
            <a:ahLst/>
            <a:cxnLst/>
            <a:rect l="0" t="0" r="0" b="0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A4C2F4"/>
              </a:solidFill>
            </a:endParaRPr>
          </a:p>
        </p:txBody>
      </p:sp>
      <p:sp>
        <p:nvSpPr>
          <p:cNvPr id="268" name="Shape 268"/>
          <p:cNvSpPr/>
          <p:nvPr/>
        </p:nvSpPr>
        <p:spPr>
          <a:xfrm>
            <a:off x="8699356" y="179112"/>
            <a:ext cx="521292" cy="538992"/>
          </a:xfrm>
          <a:custGeom>
            <a:avLst/>
            <a:gdLst/>
            <a:ahLst/>
            <a:cxnLst/>
            <a:rect l="0" t="0" r="0" b="0"/>
            <a:pathLst>
              <a:path w="18378" h="19002" extrusionOk="0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A4C2F4"/>
              </a:solidFill>
            </a:endParaRPr>
          </a:p>
        </p:txBody>
      </p:sp>
      <p:sp>
        <p:nvSpPr>
          <p:cNvPr id="269" name="Shape 269"/>
          <p:cNvSpPr/>
          <p:nvPr/>
        </p:nvSpPr>
        <p:spPr>
          <a:xfrm>
            <a:off x="700454" y="4557600"/>
            <a:ext cx="504670" cy="400627"/>
          </a:xfrm>
          <a:custGeom>
            <a:avLst/>
            <a:gdLst/>
            <a:ahLst/>
            <a:cxnLst/>
            <a:rect l="0" t="0" r="0" b="0"/>
            <a:pathLst>
              <a:path w="17792" h="14124" extrusionOk="0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A4C2F4"/>
              </a:solidFill>
            </a:endParaRPr>
          </a:p>
        </p:txBody>
      </p:sp>
      <p:sp>
        <p:nvSpPr>
          <p:cNvPr id="270" name="Shape 270"/>
          <p:cNvSpPr/>
          <p:nvPr/>
        </p:nvSpPr>
        <p:spPr>
          <a:xfrm>
            <a:off x="258967" y="-86251"/>
            <a:ext cx="470320" cy="442210"/>
          </a:xfrm>
          <a:custGeom>
            <a:avLst/>
            <a:gdLst/>
            <a:ahLst/>
            <a:cxnLst/>
            <a:rect l="0" t="0" r="0" b="0"/>
            <a:pathLst>
              <a:path w="16581" h="15590" extrusionOk="0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A4C2F4"/>
              </a:solidFill>
            </a:endParaRPr>
          </a:p>
        </p:txBody>
      </p:sp>
      <p:sp>
        <p:nvSpPr>
          <p:cNvPr id="271" name="Shape 271"/>
          <p:cNvSpPr/>
          <p:nvPr/>
        </p:nvSpPr>
        <p:spPr>
          <a:xfrm>
            <a:off x="-35016" y="4075593"/>
            <a:ext cx="339602" cy="400617"/>
          </a:xfrm>
          <a:custGeom>
            <a:avLst/>
            <a:gdLst/>
            <a:ahLst/>
            <a:cxnLst/>
            <a:rect l="0" t="0" r="0" b="0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A4C2F4"/>
              </a:solidFill>
            </a:endParaRPr>
          </a:p>
        </p:txBody>
      </p:sp>
      <p:sp>
        <p:nvSpPr>
          <p:cNvPr id="272" name="Shape 272"/>
          <p:cNvSpPr/>
          <p:nvPr/>
        </p:nvSpPr>
        <p:spPr>
          <a:xfrm>
            <a:off x="721258" y="4998019"/>
            <a:ext cx="463059" cy="177962"/>
          </a:xfrm>
          <a:custGeom>
            <a:avLst/>
            <a:gdLst/>
            <a:ahLst/>
            <a:cxnLst/>
            <a:rect l="0" t="0" r="0" b="0"/>
            <a:pathLst>
              <a:path w="16325" h="6274" extrusionOk="0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A4C2F4"/>
              </a:solidFill>
            </a:endParaRPr>
          </a:p>
        </p:txBody>
      </p:sp>
      <p:sp>
        <p:nvSpPr>
          <p:cNvPr id="273" name="Shape 273"/>
          <p:cNvSpPr/>
          <p:nvPr/>
        </p:nvSpPr>
        <p:spPr>
          <a:xfrm>
            <a:off x="-243128" y="54210"/>
            <a:ext cx="589992" cy="414129"/>
          </a:xfrm>
          <a:custGeom>
            <a:avLst/>
            <a:gdLst/>
            <a:ahLst/>
            <a:cxnLst/>
            <a:rect l="0" t="0" r="0" b="0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A4C2F4"/>
              </a:solidFill>
            </a:endParaRPr>
          </a:p>
        </p:txBody>
      </p:sp>
      <p:sp>
        <p:nvSpPr>
          <p:cNvPr id="274" name="Shape 274"/>
          <p:cNvSpPr/>
          <p:nvPr/>
        </p:nvSpPr>
        <p:spPr>
          <a:xfrm>
            <a:off x="7842052" y="-100873"/>
            <a:ext cx="388118" cy="408938"/>
          </a:xfrm>
          <a:custGeom>
            <a:avLst/>
            <a:gdLst/>
            <a:ahLst/>
            <a:cxnLst/>
            <a:rect l="0" t="0" r="0" b="0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A4C2F4"/>
              </a:solidFill>
            </a:endParaRPr>
          </a:p>
        </p:txBody>
      </p:sp>
      <p:sp>
        <p:nvSpPr>
          <p:cNvPr id="275" name="Shape 275"/>
          <p:cNvSpPr/>
          <p:nvPr/>
        </p:nvSpPr>
        <p:spPr>
          <a:xfrm>
            <a:off x="-38626" y="579046"/>
            <a:ext cx="297606" cy="211234"/>
          </a:xfrm>
          <a:custGeom>
            <a:avLst/>
            <a:gdLst/>
            <a:ahLst/>
            <a:cxnLst/>
            <a:rect l="0" t="0" r="0" b="0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A4C2F4"/>
              </a:solidFill>
            </a:endParaRPr>
          </a:p>
        </p:txBody>
      </p:sp>
      <p:sp>
        <p:nvSpPr>
          <p:cNvPr id="276" name="Shape 276"/>
          <p:cNvSpPr/>
          <p:nvPr/>
        </p:nvSpPr>
        <p:spPr>
          <a:xfrm>
            <a:off x="1403775" y="11500"/>
            <a:ext cx="288245" cy="184202"/>
          </a:xfrm>
          <a:custGeom>
            <a:avLst/>
            <a:gdLst/>
            <a:ahLst/>
            <a:cxnLst/>
            <a:rect l="0" t="0" r="0" b="0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A4C2F4"/>
              </a:solidFill>
            </a:endParaRPr>
          </a:p>
        </p:txBody>
      </p:sp>
      <p:sp>
        <p:nvSpPr>
          <p:cNvPr id="277" name="Shape 277"/>
          <p:cNvSpPr/>
          <p:nvPr/>
        </p:nvSpPr>
        <p:spPr>
          <a:xfrm>
            <a:off x="955990" y="-57166"/>
            <a:ext cx="323616" cy="321546"/>
          </a:xfrm>
          <a:custGeom>
            <a:avLst/>
            <a:gdLst/>
            <a:ahLst/>
            <a:cxnLst/>
            <a:rect l="0" t="0" r="0" b="0"/>
            <a:pathLst>
              <a:path w="11409" h="11336" extrusionOk="0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A4C2F4"/>
              </a:solidFill>
            </a:endParaRPr>
          </a:p>
        </p:txBody>
      </p:sp>
      <p:sp>
        <p:nvSpPr>
          <p:cNvPr id="278" name="Shape 278"/>
          <p:cNvSpPr/>
          <p:nvPr/>
        </p:nvSpPr>
        <p:spPr>
          <a:xfrm>
            <a:off x="1333294" y="4678454"/>
            <a:ext cx="306966" cy="385027"/>
          </a:xfrm>
          <a:custGeom>
            <a:avLst/>
            <a:gdLst/>
            <a:ahLst/>
            <a:cxnLst/>
            <a:rect l="0" t="0" r="0" b="0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A4C2F4"/>
              </a:solidFill>
            </a:endParaRPr>
          </a:p>
        </p:txBody>
      </p:sp>
      <p:sp>
        <p:nvSpPr>
          <p:cNvPr id="279" name="Shape 279"/>
          <p:cNvSpPr/>
          <p:nvPr/>
        </p:nvSpPr>
        <p:spPr>
          <a:xfrm>
            <a:off x="91624" y="4552927"/>
            <a:ext cx="416228" cy="409988"/>
          </a:xfrm>
          <a:custGeom>
            <a:avLst/>
            <a:gdLst/>
            <a:ahLst/>
            <a:cxnLst/>
            <a:rect l="0" t="0" r="0" b="0"/>
            <a:pathLst>
              <a:path w="14674" h="14454" extrusionOk="0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A4C2F4"/>
              </a:solidFill>
            </a:endParaRPr>
          </a:p>
        </p:txBody>
      </p:sp>
      <p:sp>
        <p:nvSpPr>
          <p:cNvPr id="280" name="Shape 280"/>
          <p:cNvSpPr/>
          <p:nvPr/>
        </p:nvSpPr>
        <p:spPr>
          <a:xfrm>
            <a:off x="1525678" y="4911343"/>
            <a:ext cx="391238" cy="289295"/>
          </a:xfrm>
          <a:custGeom>
            <a:avLst/>
            <a:gdLst/>
            <a:ahLst/>
            <a:cxnLst/>
            <a:rect l="0" t="0" r="0" b="0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A4C2F4"/>
              </a:solidFill>
            </a:endParaRPr>
          </a:p>
        </p:txBody>
      </p:sp>
      <p:sp>
        <p:nvSpPr>
          <p:cNvPr id="281" name="Shape 281"/>
          <p:cNvSpPr/>
          <p:nvPr/>
        </p:nvSpPr>
        <p:spPr>
          <a:xfrm>
            <a:off x="2704" y="4900231"/>
            <a:ext cx="180033" cy="373539"/>
          </a:xfrm>
          <a:custGeom>
            <a:avLst/>
            <a:gdLst/>
            <a:ahLst/>
            <a:cxnLst/>
            <a:rect l="0" t="0" r="0" b="0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A4C2F4"/>
              </a:solidFill>
            </a:endParaRPr>
          </a:p>
        </p:txBody>
      </p:sp>
      <p:sp>
        <p:nvSpPr>
          <p:cNvPr id="282" name="Shape 282"/>
          <p:cNvSpPr/>
          <p:nvPr/>
        </p:nvSpPr>
        <p:spPr>
          <a:xfrm rot="1920548">
            <a:off x="8225551" y="625274"/>
            <a:ext cx="501522" cy="425557"/>
          </a:xfrm>
          <a:custGeom>
            <a:avLst/>
            <a:gdLst/>
            <a:ahLst/>
            <a:cxnLst/>
            <a:rect l="0" t="0" r="0" b="0"/>
            <a:pathLst>
              <a:path w="17681" h="15004" extrusionOk="0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A4C2F4"/>
              </a:solidFill>
            </a:endParaRPr>
          </a:p>
        </p:txBody>
      </p:sp>
      <p:sp>
        <p:nvSpPr>
          <p:cNvPr id="283" name="Shape 283"/>
          <p:cNvSpPr/>
          <p:nvPr/>
        </p:nvSpPr>
        <p:spPr>
          <a:xfrm>
            <a:off x="346867" y="4064142"/>
            <a:ext cx="479681" cy="339217"/>
          </a:xfrm>
          <a:custGeom>
            <a:avLst/>
            <a:gdLst/>
            <a:ahLst/>
            <a:cxnLst/>
            <a:rect l="0" t="0" r="0" b="0"/>
            <a:pathLst>
              <a:path w="16911" h="11959" extrusionOk="0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A4C2F4"/>
              </a:solidFill>
            </a:endParaRPr>
          </a:p>
        </p:txBody>
      </p:sp>
      <p:sp>
        <p:nvSpPr>
          <p:cNvPr id="284" name="Shape 284"/>
          <p:cNvSpPr/>
          <p:nvPr/>
        </p:nvSpPr>
        <p:spPr>
          <a:xfrm rot="-5400000">
            <a:off x="7996280" y="316930"/>
            <a:ext cx="279906" cy="357966"/>
          </a:xfrm>
          <a:custGeom>
            <a:avLst/>
            <a:gdLst/>
            <a:ahLst/>
            <a:cxnLst/>
            <a:rect l="0" t="0" r="0" b="0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A4C2F4"/>
              </a:solidFill>
            </a:endParaRPr>
          </a:p>
        </p:txBody>
      </p:sp>
      <p:sp>
        <p:nvSpPr>
          <p:cNvPr id="285" name="Shape 285"/>
          <p:cNvSpPr/>
          <p:nvPr/>
        </p:nvSpPr>
        <p:spPr>
          <a:xfrm>
            <a:off x="8801760" y="790271"/>
            <a:ext cx="377708" cy="426638"/>
          </a:xfrm>
          <a:custGeom>
            <a:avLst/>
            <a:gdLst/>
            <a:ahLst/>
            <a:cxnLst/>
            <a:rect l="0" t="0" r="0" b="0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A4C2F4"/>
              </a:solidFill>
            </a:endParaRPr>
          </a:p>
        </p:txBody>
      </p:sp>
      <p:sp>
        <p:nvSpPr>
          <p:cNvPr id="286" name="Shape 286"/>
          <p:cNvSpPr/>
          <p:nvPr/>
        </p:nvSpPr>
        <p:spPr>
          <a:xfrm>
            <a:off x="258963" y="4957957"/>
            <a:ext cx="386048" cy="258065"/>
          </a:xfrm>
          <a:custGeom>
            <a:avLst/>
            <a:gdLst/>
            <a:ahLst/>
            <a:cxnLst/>
            <a:rect l="0" t="0" r="0" b="0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A4C2F4"/>
              </a:solidFill>
            </a:endParaRPr>
          </a:p>
        </p:txBody>
      </p:sp>
      <p:sp>
        <p:nvSpPr>
          <p:cNvPr id="287" name="Shape 287"/>
          <p:cNvSpPr/>
          <p:nvPr/>
        </p:nvSpPr>
        <p:spPr>
          <a:xfrm>
            <a:off x="8699345" y="1151407"/>
            <a:ext cx="174842" cy="187322"/>
          </a:xfrm>
          <a:custGeom>
            <a:avLst/>
            <a:gdLst/>
            <a:ahLst/>
            <a:cxnLst/>
            <a:rect l="0" t="0" r="0" b="0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A4C2F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4672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57200" y="-22622"/>
            <a:ext cx="8229600" cy="85725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>
                <a:solidFill>
                  <a:srgbClr val="FFFFFF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>
                <a:solidFill>
                  <a:srgbClr val="FFFFFF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>
                <a:solidFill>
                  <a:srgbClr val="FFFFFF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>
                <a:solidFill>
                  <a:srgbClr val="FFFFFF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>
                <a:solidFill>
                  <a:srgbClr val="FFFFFF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>
                <a:solidFill>
                  <a:srgbClr val="FFFFFF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>
                <a:solidFill>
                  <a:srgbClr val="FFFFFF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911700" y="1200150"/>
            <a:ext cx="7320600" cy="3725775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419100">
              <a:spcBef>
                <a:spcPts val="600"/>
              </a:spcBef>
              <a:spcAft>
                <a:spcPts val="0"/>
              </a:spcAft>
              <a:buSzPts val="3000"/>
              <a:buChar char="▸"/>
              <a:defRPr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773668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6" y="438912"/>
            <a:ext cx="7290054" cy="1124712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8096" y="1714500"/>
            <a:ext cx="7290055" cy="3017520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8097" y="4853028"/>
            <a:ext cx="1615607" cy="205740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A5D3794B-289A-4A80-97D7-111025398D45}" type="datetimeFigureOut">
              <a:rPr lang="en-US" dirty="0"/>
              <a:t>11/18/2019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32200" y="4853028"/>
            <a:ext cx="4426094" cy="205740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28000" y="4853028"/>
            <a:ext cx="730250" cy="205740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16083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55107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12583"/>
            <a:ext cx="9144000" cy="802136"/>
          </a:xfrm>
          <a:prstGeom prst="rect">
            <a:avLst/>
          </a:prstGeom>
        </p:spPr>
        <p:txBody>
          <a:bodyPr anchor="ctr"/>
          <a:lstStyle>
            <a:lvl1pPr>
              <a:defRPr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45486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5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0"/>
          </p:nvPr>
        </p:nvSpPr>
        <p:spPr>
          <a:xfrm>
            <a:off x="467544" y="1707654"/>
            <a:ext cx="8229600" cy="2700300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05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333429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8"/>
          <p:cNvSpPr>
            <a:spLocks noGrp="1"/>
          </p:cNvSpPr>
          <p:nvPr>
            <p:ph type="title" hasCustomPrompt="1"/>
          </p:nvPr>
        </p:nvSpPr>
        <p:spPr>
          <a:xfrm>
            <a:off x="3671392" y="2181756"/>
            <a:ext cx="5472608" cy="542078"/>
          </a:xfrm>
          <a:prstGeom prst="rect">
            <a:avLst/>
          </a:prstGeom>
        </p:spPr>
        <p:txBody>
          <a:bodyPr anchor="ctr"/>
          <a:lstStyle>
            <a:lvl1pPr algn="l">
              <a:defRPr sz="3600"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Section Break</a:t>
            </a:r>
            <a:endParaRPr lang="ko-KR" altLang="en-US" dirty="0"/>
          </a:p>
        </p:txBody>
      </p:sp>
      <p:sp>
        <p:nvSpPr>
          <p:cNvPr id="5" name="Text Placeholder 9">
            <a:extLst>
              <a:ext uri="{FF2B5EF4-FFF2-40B4-BE49-F238E27FC236}">
                <a16:creationId xmlns="" xmlns:a16="http://schemas.microsoft.com/office/drawing/2014/main" id="{39315AC1-362C-42C8-AC5D-93231CD5493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71392" y="2734184"/>
            <a:ext cx="5472608" cy="197606"/>
          </a:xfrm>
          <a:prstGeom prst="rect">
            <a:avLst/>
          </a:prstGeom>
        </p:spPr>
        <p:txBody>
          <a:bodyPr lIns="108000" anchor="ctr"/>
          <a:lstStyle>
            <a:lvl1pPr marL="0" indent="0" algn="l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This text can be replaced with your own text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71505854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0478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73" r:id="rId2"/>
    <p:sldLayoutId id="2147483663" r:id="rId3"/>
    <p:sldLayoutId id="2147483680" r:id="rId4"/>
    <p:sldLayoutId id="2147483683" r:id="rId5"/>
    <p:sldLayoutId id="2147483685" r:id="rId6"/>
    <p:sldLayoutId id="2147483686" r:id="rId7"/>
    <p:sldLayoutId id="2147483687" r:id="rId8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9947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84" r:id="rId2"/>
    <p:sldLayoutId id="2147483649" r:id="rId3"/>
    <p:sldLayoutId id="2147483668" r:id="rId4"/>
    <p:sldLayoutId id="2147483665" r:id="rId5"/>
    <p:sldLayoutId id="2147483667" r:id="rId6"/>
    <p:sldLayoutId id="2147483669" r:id="rId7"/>
    <p:sldLayoutId id="2147483670" r:id="rId8"/>
    <p:sldLayoutId id="2147483671" r:id="rId9"/>
    <p:sldLayoutId id="2147483672" r:id="rId10"/>
    <p:sldLayoutId id="2147483675" r:id="rId11"/>
    <p:sldLayoutId id="2147483666" r:id="rId12"/>
    <p:sldLayoutId id="2147483657" r:id="rId13"/>
    <p:sldLayoutId id="2147483676" r:id="rId14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jpe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6.png"/><Relationship Id="rId5" Type="http://schemas.microsoft.com/office/2007/relationships/hdphoto" Target="../media/hdphoto2.wdp"/><Relationship Id="rId4" Type="http://schemas.openxmlformats.org/officeDocument/2006/relationships/image" Target="../media/image7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jpeg"/><Relationship Id="rId4" Type="http://schemas.openxmlformats.org/officeDocument/2006/relationships/image" Target="../media/image9.png"/><Relationship Id="rId9" Type="http://schemas.openxmlformats.org/officeDocument/2006/relationships/image" Target="../media/image1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13" Type="http://schemas.openxmlformats.org/officeDocument/2006/relationships/image" Target="../media/image92.jpeg"/><Relationship Id="rId3" Type="http://schemas.openxmlformats.org/officeDocument/2006/relationships/image" Target="../media/image82.jpeg"/><Relationship Id="rId7" Type="http://schemas.openxmlformats.org/officeDocument/2006/relationships/image" Target="../media/image86.png"/><Relationship Id="rId12" Type="http://schemas.openxmlformats.org/officeDocument/2006/relationships/image" Target="../media/image91.png"/><Relationship Id="rId2" Type="http://schemas.openxmlformats.org/officeDocument/2006/relationships/image" Target="../media/image81.jpeg"/><Relationship Id="rId16" Type="http://schemas.openxmlformats.org/officeDocument/2006/relationships/image" Target="../media/image6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5.jpeg"/><Relationship Id="rId11" Type="http://schemas.openxmlformats.org/officeDocument/2006/relationships/image" Target="../media/image90.jpeg"/><Relationship Id="rId5" Type="http://schemas.openxmlformats.org/officeDocument/2006/relationships/image" Target="../media/image84.png"/><Relationship Id="rId15" Type="http://schemas.openxmlformats.org/officeDocument/2006/relationships/image" Target="../media/image94.jpeg"/><Relationship Id="rId10" Type="http://schemas.openxmlformats.org/officeDocument/2006/relationships/image" Target="../media/image89.png"/><Relationship Id="rId4" Type="http://schemas.openxmlformats.org/officeDocument/2006/relationships/image" Target="../media/image83.png"/><Relationship Id="rId9" Type="http://schemas.openxmlformats.org/officeDocument/2006/relationships/image" Target="../media/image88.png"/><Relationship Id="rId14" Type="http://schemas.openxmlformats.org/officeDocument/2006/relationships/image" Target="../media/image93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image" Target="../media/image98.png"/><Relationship Id="rId3" Type="http://schemas.openxmlformats.org/officeDocument/2006/relationships/image" Target="../media/image96.jpeg"/><Relationship Id="rId7" Type="http://schemas.openxmlformats.org/officeDocument/2006/relationships/image" Target="../media/image86.png"/><Relationship Id="rId12" Type="http://schemas.openxmlformats.org/officeDocument/2006/relationships/image" Target="../media/image91.png"/><Relationship Id="rId2" Type="http://schemas.openxmlformats.org/officeDocument/2006/relationships/image" Target="../media/image95.jpeg"/><Relationship Id="rId16" Type="http://schemas.openxmlformats.org/officeDocument/2006/relationships/image" Target="../media/image6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5.jpeg"/><Relationship Id="rId11" Type="http://schemas.openxmlformats.org/officeDocument/2006/relationships/image" Target="../media/image90.jpeg"/><Relationship Id="rId5" Type="http://schemas.openxmlformats.org/officeDocument/2006/relationships/image" Target="../media/image84.png"/><Relationship Id="rId15" Type="http://schemas.openxmlformats.org/officeDocument/2006/relationships/image" Target="../media/image99.png"/><Relationship Id="rId10" Type="http://schemas.openxmlformats.org/officeDocument/2006/relationships/image" Target="../media/image89.png"/><Relationship Id="rId4" Type="http://schemas.openxmlformats.org/officeDocument/2006/relationships/image" Target="../media/image83.png"/><Relationship Id="rId9" Type="http://schemas.openxmlformats.org/officeDocument/2006/relationships/image" Target="../media/image88.png"/><Relationship Id="rId14" Type="http://schemas.openxmlformats.org/officeDocument/2006/relationships/image" Target="../media/image9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6.png"/><Relationship Id="rId4" Type="http://schemas.openxmlformats.org/officeDocument/2006/relationships/image" Target="../media/image10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6.png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à¸£à¸¹à¸à¸ à¸²à¸à¸à¸µà¹à¹à¸à¸µà¹à¸¢à¸§à¸à¹à¸­à¸">
            <a:extLst>
              <a:ext uri="{FF2B5EF4-FFF2-40B4-BE49-F238E27FC236}">
                <a16:creationId xmlns:a16="http://schemas.microsoft.com/office/drawing/2014/main" xmlns="" id="{98512F95-F832-4918-833F-9666D599F2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829" y="1668305"/>
            <a:ext cx="4237062" cy="2494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สี่เหลี่ยมผืนผ้า 13">
            <a:extLst>
              <a:ext uri="{FF2B5EF4-FFF2-40B4-BE49-F238E27FC236}">
                <a16:creationId xmlns:a16="http://schemas.microsoft.com/office/drawing/2014/main" xmlns="" id="{F4543660-0F79-415E-A337-B32C1EE926AD}"/>
              </a:ext>
            </a:extLst>
          </p:cNvPr>
          <p:cNvSpPr/>
          <p:nvPr/>
        </p:nvSpPr>
        <p:spPr>
          <a:xfrm>
            <a:off x="-164808" y="1330451"/>
            <a:ext cx="913648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 latinLnBrk="0"/>
            <a:endParaRPr lang="th-TH" sz="3000" b="1" dirty="0">
              <a:solidFill>
                <a:prstClr val="black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 defTabSz="685800" latinLnBrk="0"/>
            <a:endParaRPr lang="th-TH" sz="3000" b="1" dirty="0">
              <a:solidFill>
                <a:prstClr val="black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 defTabSz="685800" latinLnBrk="0"/>
            <a:r>
              <a:rPr lang="th-TH" sz="3000" b="1" dirty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“สกลนครมหานครแห่ง</a:t>
            </a:r>
            <a:r>
              <a:rPr lang="th-TH" sz="3000" b="1" dirty="0" err="1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พฤกษ</a:t>
            </a:r>
            <a:r>
              <a:rPr lang="th-TH" sz="3000" b="1" dirty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เวช”</a:t>
            </a:r>
          </a:p>
          <a:p>
            <a:pPr algn="ctr" defTabSz="685800" latinLnBrk="0"/>
            <a:endParaRPr lang="th-TH" sz="3000" b="1" dirty="0">
              <a:solidFill>
                <a:prstClr val="black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" name="ชื่อเรื่อง 1">
            <a:extLst>
              <a:ext uri="{FF2B5EF4-FFF2-40B4-BE49-F238E27FC236}">
                <a16:creationId xmlns:a16="http://schemas.microsoft.com/office/drawing/2014/main" xmlns="" id="{F18AD257-1D65-4831-8EEA-A1FC2EBD0EBB}"/>
              </a:ext>
            </a:extLst>
          </p:cNvPr>
          <p:cNvSpPr txBox="1">
            <a:spLocks/>
          </p:cNvSpPr>
          <p:nvPr/>
        </p:nvSpPr>
        <p:spPr>
          <a:xfrm>
            <a:off x="152400" y="659183"/>
            <a:ext cx="8839200" cy="100912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/>
            <a:r>
              <a:rPr lang="th-TH" sz="2800" b="1" dirty="0" smtClean="0">
                <a:solidFill>
                  <a:srgbClr val="002060"/>
                </a:solidFill>
                <a:latin typeface="Calibri Light" panose="020F0302020204030204"/>
                <a:cs typeface="Angsana New" panose="02020603050405020304" pitchFamily="18" charset="-34"/>
              </a:rPr>
              <a:t>โครงการวิจัย</a:t>
            </a:r>
            <a:r>
              <a:rPr lang="th-TH" sz="2800" b="1" dirty="0">
                <a:solidFill>
                  <a:srgbClr val="002060"/>
                </a:solidFill>
                <a:latin typeface="Calibri Light" panose="020F0302020204030204"/>
                <a:cs typeface="Angsana New" panose="02020603050405020304" pitchFamily="18" charset="-34"/>
              </a:rPr>
              <a:t>การใช้กัญชาทางการแพทย์ </a:t>
            </a:r>
            <a:r>
              <a:rPr lang="th-TH" sz="2800" b="1" dirty="0" smtClean="0">
                <a:solidFill>
                  <a:srgbClr val="002060"/>
                </a:solidFill>
                <a:latin typeface="Calibri Light" panose="020F0302020204030204"/>
                <a:cs typeface="Angsana New" panose="02020603050405020304" pitchFamily="18" charset="-34"/>
              </a:rPr>
              <a:t>จังหวัด</a:t>
            </a:r>
            <a:r>
              <a:rPr lang="th-TH" sz="2800" b="1" dirty="0">
                <a:solidFill>
                  <a:srgbClr val="002060"/>
                </a:solidFill>
                <a:latin typeface="Calibri Light" panose="020F0302020204030204"/>
                <a:cs typeface="Angsana New" panose="02020603050405020304" pitchFamily="18" charset="-34"/>
              </a:rPr>
              <a:t>สกลนคร</a:t>
            </a:r>
          </a:p>
          <a:p>
            <a:pPr algn="ctr" defTabSz="685800"/>
            <a:r>
              <a:rPr lang="th-TH" sz="2800" dirty="0">
                <a:solidFill>
                  <a:prstClr val="black"/>
                </a:solidFill>
                <a:latin typeface="Calibri Light" panose="020F0302020204030204"/>
                <a:cs typeface="Angsana New" panose="02020603050405020304" pitchFamily="18" charset="-34"/>
              </a:rPr>
              <a:t>สกลนครเมืองสมุนไพร เมืองแห่งกัญชาทางการแพทย์แผนไทย </a:t>
            </a:r>
          </a:p>
        </p:txBody>
      </p:sp>
      <p:sp>
        <p:nvSpPr>
          <p:cNvPr id="7" name="สี่เหลี่ยมผืนผ้า 6">
            <a:extLst>
              <a:ext uri="{FF2B5EF4-FFF2-40B4-BE49-F238E27FC236}">
                <a16:creationId xmlns:a16="http://schemas.microsoft.com/office/drawing/2014/main" xmlns="" id="{D1C038D7-2B52-4DDB-BE53-14EBC433B721}"/>
              </a:ext>
            </a:extLst>
          </p:cNvPr>
          <p:cNvSpPr/>
          <p:nvPr/>
        </p:nvSpPr>
        <p:spPr>
          <a:xfrm>
            <a:off x="1367705" y="4299942"/>
            <a:ext cx="6408591" cy="9233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defTabSz="685800" latinLnBrk="0"/>
            <a:r>
              <a:rPr lang="th-TH" sz="2700" b="1" dirty="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rPr>
              <a:t>การยกระดับโซ่อุปทาน</a:t>
            </a:r>
            <a:br>
              <a:rPr lang="th-TH" sz="2700" b="1" dirty="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rPr>
            </a:br>
            <a:r>
              <a:rPr lang="th-TH" sz="2700" b="1" dirty="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rPr>
              <a:t>การผลิตกัญชาเพื่อใช้ในอุตสาหกรรมยาแผนไทย</a:t>
            </a:r>
          </a:p>
        </p:txBody>
      </p:sp>
      <p:sp>
        <p:nvSpPr>
          <p:cNvPr id="3" name="สี่เหลี่ยมผืนผ้า 2">
            <a:extLst>
              <a:ext uri="{FF2B5EF4-FFF2-40B4-BE49-F238E27FC236}">
                <a16:creationId xmlns:a16="http://schemas.microsoft.com/office/drawing/2014/main" xmlns="" id="{09CC9EFE-7A29-4505-A2C6-BB601DB24AA2}"/>
              </a:ext>
            </a:extLst>
          </p:cNvPr>
          <p:cNvSpPr/>
          <p:nvPr/>
        </p:nvSpPr>
        <p:spPr>
          <a:xfrm>
            <a:off x="3327783" y="87874"/>
            <a:ext cx="215315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4400" b="1" dirty="0">
                <a:solidFill>
                  <a:srgbClr val="FF0000"/>
                </a:solidFill>
              </a:rPr>
              <a:t>เครือข่ายวิจัย</a:t>
            </a:r>
          </a:p>
        </p:txBody>
      </p:sp>
    </p:spTree>
    <p:extLst>
      <p:ext uri="{BB962C8B-B14F-4D97-AF65-F5344CB8AC3E}">
        <p14:creationId xmlns:p14="http://schemas.microsoft.com/office/powerpoint/2010/main" val="822238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สี่เหลี่ยมผืนผ้า 13"/>
          <p:cNvSpPr/>
          <p:nvPr/>
        </p:nvSpPr>
        <p:spPr>
          <a:xfrm>
            <a:off x="0" y="4803998"/>
            <a:ext cx="9144000" cy="339502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5" name="สี่เหลี่ยมผืนผ้า 14"/>
          <p:cNvSpPr/>
          <p:nvPr/>
        </p:nvSpPr>
        <p:spPr>
          <a:xfrm>
            <a:off x="0" y="4371950"/>
            <a:ext cx="9144000" cy="14401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6" name="สี่เหลี่ยมผืนผ้า 15"/>
          <p:cNvSpPr/>
          <p:nvPr/>
        </p:nvSpPr>
        <p:spPr>
          <a:xfrm>
            <a:off x="0" y="4587974"/>
            <a:ext cx="9180512" cy="144016"/>
          </a:xfrm>
          <a:prstGeom prst="rect">
            <a:avLst/>
          </a:prstGeom>
          <a:solidFill>
            <a:srgbClr val="EF77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cxnSp>
        <p:nvCxnSpPr>
          <p:cNvPr id="12" name="ตัวเชื่อมต่อตรง 11"/>
          <p:cNvCxnSpPr/>
          <p:nvPr/>
        </p:nvCxnSpPr>
        <p:spPr>
          <a:xfrm>
            <a:off x="683568" y="2427734"/>
            <a:ext cx="741682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690045" y="627534"/>
            <a:ext cx="777038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4815_KwangMD_Catthai" panose="02000000000000000000" pitchFamily="2" charset="0"/>
                <a:cs typeface="4815_KwangMD_Catthai" panose="02000000000000000000" pitchFamily="2" charset="0"/>
              </a:rPr>
              <a:t>การดำเนินงานคลินิกกัญชาทางการแพทย์</a:t>
            </a:r>
            <a:endParaRPr lang="th-TH" sz="4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4815_KwangMD_Catthai" panose="02000000000000000000" pitchFamily="2" charset="0"/>
              <a:cs typeface="4815_KwangMD_Catthai" panose="02000000000000000000" pitchFamily="2" charset="0"/>
            </a:endParaRPr>
          </a:p>
          <a:p>
            <a:r>
              <a:rPr lang="th-TH" sz="4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4815_KwangMD_Catthai" panose="02000000000000000000" pitchFamily="2" charset="0"/>
                <a:cs typeface="4815_KwangMD_Catthai" panose="02000000000000000000" pitchFamily="2" charset="0"/>
              </a:rPr>
              <a:t>การผลิตยาแผนไทยเข้ากัญชา </a:t>
            </a:r>
            <a:r>
              <a:rPr lang="en-US" sz="4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4815_KwangMD_Catthai" panose="02000000000000000000" pitchFamily="2" charset="0"/>
                <a:cs typeface="4815_KwangMD_Catthai" panose="02000000000000000000" pitchFamily="2" charset="0"/>
              </a:rPr>
              <a:t>16</a:t>
            </a:r>
            <a:r>
              <a:rPr lang="th-TH" sz="4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4815_KwangMD_Catthai" panose="02000000000000000000" pitchFamily="2" charset="0"/>
                <a:cs typeface="4815_KwangMD_Catthai" panose="02000000000000000000" pitchFamily="2" charset="0"/>
              </a:rPr>
              <a:t> ตำรับ</a:t>
            </a:r>
          </a:p>
          <a:p>
            <a:r>
              <a:rPr lang="th-TH" sz="4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4815_KwangMD_Catthai" panose="02000000000000000000" pitchFamily="2" charset="0"/>
                <a:cs typeface="4815_KwangMD_Catthai" panose="02000000000000000000" pitchFamily="2" charset="0"/>
              </a:rPr>
              <a:t>โรงพยาบาลพระอาจารย์</a:t>
            </a:r>
            <a:r>
              <a:rPr lang="th-TH" sz="40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4815_KwangMD_Catthai" panose="02000000000000000000" pitchFamily="2" charset="0"/>
                <a:cs typeface="4815_KwangMD_Catthai" panose="02000000000000000000" pitchFamily="2" charset="0"/>
              </a:rPr>
              <a:t>ฝั้น</a:t>
            </a:r>
            <a:r>
              <a:rPr lang="th-TH" sz="4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4815_KwangMD_Catthai" panose="02000000000000000000" pitchFamily="2" charset="0"/>
                <a:cs typeface="4815_KwangMD_Catthai" panose="02000000000000000000" pitchFamily="2" charset="0"/>
              </a:rPr>
              <a:t> อาจาโร</a:t>
            </a:r>
            <a:endParaRPr lang="th-TH" sz="40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4815_KwangMD_Catthai" panose="02000000000000000000" pitchFamily="2" charset="0"/>
              <a:cs typeface="4815_KwangMD_Catthai" panose="02000000000000000000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62053" y="3003798"/>
            <a:ext cx="53941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 err="1" smtClean="0">
                <a:latin typeface="4815_KwangMD_Catthai" panose="02000000000000000000" pitchFamily="2" charset="0"/>
                <a:cs typeface="4815_KwangMD_Catthai" panose="02000000000000000000" pitchFamily="2" charset="0"/>
              </a:rPr>
              <a:t>พญ</a:t>
            </a:r>
            <a:r>
              <a:rPr lang="th-TH" sz="2400" dirty="0" smtClean="0">
                <a:latin typeface="4815_KwangMD_Catthai" panose="02000000000000000000" pitchFamily="2" charset="0"/>
                <a:cs typeface="4815_KwangMD_Catthai" panose="02000000000000000000" pitchFamily="2" charset="0"/>
              </a:rPr>
              <a:t>.กัญญาภัค ศิลารักษ์</a:t>
            </a:r>
          </a:p>
          <a:p>
            <a:r>
              <a:rPr lang="th-TH" sz="2400" dirty="0" smtClean="0">
                <a:latin typeface="4815_KwangMD_Catthai" panose="02000000000000000000" pitchFamily="2" charset="0"/>
                <a:cs typeface="4815_KwangMD_Catthai" panose="02000000000000000000" pitchFamily="2" charset="0"/>
              </a:rPr>
              <a:t>นายแพทย์ชำนาญการพิเศษ</a:t>
            </a:r>
          </a:p>
          <a:p>
            <a:r>
              <a:rPr lang="th-TH" sz="2400" dirty="0" smtClean="0">
                <a:latin typeface="4815_KwangMD_Catthai" panose="02000000000000000000" pitchFamily="2" charset="0"/>
                <a:cs typeface="4815_KwangMD_Catthai" panose="02000000000000000000" pitchFamily="2" charset="0"/>
              </a:rPr>
              <a:t>ผู้อำนวยการโรงพยาบาลพระอาจารย์</a:t>
            </a:r>
            <a:r>
              <a:rPr lang="th-TH" sz="2400" dirty="0" err="1" smtClean="0">
                <a:latin typeface="4815_KwangMD_Catthai" panose="02000000000000000000" pitchFamily="2" charset="0"/>
                <a:cs typeface="4815_KwangMD_Catthai" panose="02000000000000000000" pitchFamily="2" charset="0"/>
              </a:rPr>
              <a:t>ฝั้น</a:t>
            </a:r>
            <a:r>
              <a:rPr lang="th-TH" sz="2400" dirty="0" smtClean="0">
                <a:latin typeface="4815_KwangMD_Catthai" panose="02000000000000000000" pitchFamily="2" charset="0"/>
                <a:cs typeface="4815_KwangMD_Catthai" panose="02000000000000000000" pitchFamily="2" charset="0"/>
              </a:rPr>
              <a:t> อาจาโร</a:t>
            </a:r>
            <a:endParaRPr lang="th-TH" sz="2400" dirty="0">
              <a:latin typeface="4815_KwangMD_Catthai" panose="02000000000000000000" pitchFamily="2" charset="0"/>
              <a:cs typeface="4815_KwangMD_Catthai" panose="02000000000000000000" pitchFamily="2" charset="0"/>
            </a:endParaRPr>
          </a:p>
        </p:txBody>
      </p:sp>
      <p:pic>
        <p:nvPicPr>
          <p:cNvPr id="8194" name="Picture 2" descr="C:\Users\ch\Downloads\vitamin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2341" y="3382714"/>
            <a:ext cx="854224" cy="854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ch\Downloads\cbd (2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3075806"/>
            <a:ext cx="787152" cy="787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8789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2"/>
          <p:cNvSpPr/>
          <p:nvPr/>
        </p:nvSpPr>
        <p:spPr>
          <a:xfrm>
            <a:off x="0" y="4803998"/>
            <a:ext cx="9144000" cy="339502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0" y="4371950"/>
            <a:ext cx="9144000" cy="14401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-11875" y="4587974"/>
            <a:ext cx="9180512" cy="144016"/>
          </a:xfrm>
          <a:prstGeom prst="rect">
            <a:avLst/>
          </a:prstGeom>
          <a:solidFill>
            <a:srgbClr val="EF77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cxnSp>
        <p:nvCxnSpPr>
          <p:cNvPr id="10" name="ตัวเชื่อมต่อตรง 9"/>
          <p:cNvCxnSpPr/>
          <p:nvPr/>
        </p:nvCxnSpPr>
        <p:spPr>
          <a:xfrm>
            <a:off x="611560" y="925260"/>
            <a:ext cx="741682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611560" y="267494"/>
            <a:ext cx="7056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b="1" dirty="0" smtClean="0">
                <a:solidFill>
                  <a:srgbClr val="002060"/>
                </a:solidFill>
                <a:latin typeface="4815_KwangMD_Catthai" panose="02000000000000000000" pitchFamily="2" charset="0"/>
                <a:cs typeface="4815_KwangMD_Catthai" panose="02000000000000000000" pitchFamily="2" charset="0"/>
              </a:rPr>
              <a:t>ข้อมูลทั่วไปโรงพยาบาล</a:t>
            </a:r>
            <a:endParaRPr lang="th-TH" sz="3600" b="1" dirty="0">
              <a:solidFill>
                <a:srgbClr val="002060"/>
              </a:solidFill>
              <a:latin typeface="4815_KwangMD_Catthai" panose="02000000000000000000" pitchFamily="2" charset="0"/>
              <a:cs typeface="4815_KwangMD_Catthai" panose="02000000000000000000" pitchFamily="2" charset="0"/>
            </a:endParaRP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611560" y="987574"/>
            <a:ext cx="784887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charset="0"/>
              <a:buChar char="•"/>
              <a:defRPr/>
            </a:pPr>
            <a:r>
              <a:rPr lang="th-TH" dirty="0" smtClean="0">
                <a:latin typeface="4815_KwangMD_Catthai" pitchFamily="2" charset="0"/>
                <a:cs typeface="4815_KwangMD_Catthai" pitchFamily="2" charset="0"/>
              </a:rPr>
              <a:t> โรงพยาบาล</a:t>
            </a:r>
            <a:r>
              <a:rPr lang="th-TH" dirty="0">
                <a:latin typeface="4815_KwangMD_Catthai" pitchFamily="2" charset="0"/>
                <a:cs typeface="4815_KwangMD_Catthai" pitchFamily="2" charset="0"/>
              </a:rPr>
              <a:t>ชุมชนขนาด 90 เตียง </a:t>
            </a:r>
            <a:r>
              <a:rPr lang="th-TH" dirty="0" smtClean="0">
                <a:latin typeface="4815_KwangMD_Catthai" pitchFamily="2" charset="0"/>
                <a:cs typeface="4815_KwangMD_Catthai" pitchFamily="2" charset="0"/>
              </a:rPr>
              <a:t>ดำริสร้างโดย </a:t>
            </a:r>
            <a:r>
              <a:rPr lang="th-TH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4815_KwangMD_Catthai" pitchFamily="2" charset="0"/>
                <a:cs typeface="4815_KwangMD_Catthai" pitchFamily="2" charset="0"/>
              </a:rPr>
              <a:t>หลวง</a:t>
            </a:r>
            <a:r>
              <a:rPr lang="th-TH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4815_KwangMD_Catthai" pitchFamily="2" charset="0"/>
                <a:cs typeface="4815_KwangMD_Catthai" pitchFamily="2" charset="0"/>
              </a:rPr>
              <a:t>ปู่</a:t>
            </a:r>
            <a:r>
              <a:rPr lang="th-TH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4815_KwangMD_Catthai" pitchFamily="2" charset="0"/>
                <a:cs typeface="4815_KwangMD_Catthai" pitchFamily="2" charset="0"/>
              </a:rPr>
              <a:t>ฝั้น</a:t>
            </a:r>
            <a:r>
              <a:rPr lang="th-TH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4815_KwangMD_Catthai" pitchFamily="2" charset="0"/>
                <a:cs typeface="4815_KwangMD_Catthai" pitchFamily="2" charset="0"/>
              </a:rPr>
              <a:t> อาจาโร เงินบริจาคประชาชน</a:t>
            </a:r>
          </a:p>
          <a:p>
            <a:pPr>
              <a:buFont typeface="Arial" charset="0"/>
              <a:buChar char="•"/>
              <a:defRPr/>
            </a:pPr>
            <a:r>
              <a:rPr lang="th-TH" dirty="0">
                <a:latin typeface="4815_KwangMD_Catthai" pitchFamily="2" charset="0"/>
                <a:cs typeface="4815_KwangMD_Catthai" pitchFamily="2" charset="0"/>
              </a:rPr>
              <a:t> ประชากร รวมทั้งสิ้น 80,523 คน </a:t>
            </a:r>
          </a:p>
          <a:p>
            <a:pPr>
              <a:buFont typeface="Arial" charset="0"/>
              <a:buChar char="•"/>
              <a:defRPr/>
            </a:pPr>
            <a:r>
              <a:rPr lang="th-TH" dirty="0">
                <a:latin typeface="4815_KwangMD_Catthai" pitchFamily="2" charset="0"/>
                <a:cs typeface="4815_KwangMD_Catthai" pitchFamily="2" charset="0"/>
              </a:rPr>
              <a:t> มีโรงพยาบาลส่งเสริมสุขภาพตำบล 14 แห่ง </a:t>
            </a:r>
          </a:p>
          <a:p>
            <a:pPr>
              <a:buFont typeface="Arial" charset="0"/>
              <a:buChar char="•"/>
              <a:defRPr/>
            </a:pPr>
            <a:r>
              <a:rPr lang="th-TH" dirty="0">
                <a:latin typeface="4815_KwangMD_Catthai" pitchFamily="2" charset="0"/>
                <a:cs typeface="4815_KwangMD_Catthai" pitchFamily="2" charset="0"/>
              </a:rPr>
              <a:t> เปิดบริการคลินิกแพทย์แผนไทยและงานผลิต</a:t>
            </a:r>
            <a:r>
              <a:rPr lang="th-TH" dirty="0" smtClean="0">
                <a:latin typeface="4815_KwangMD_Catthai" pitchFamily="2" charset="0"/>
                <a:cs typeface="4815_KwangMD_Catthai" pitchFamily="2" charset="0"/>
              </a:rPr>
              <a:t>ยาสมุนไพร</a:t>
            </a:r>
            <a:r>
              <a:rPr lang="th-TH" dirty="0">
                <a:latin typeface="4815_KwangMD_Catthai" pitchFamily="2" charset="0"/>
                <a:cs typeface="4815_KwangMD_Catthai" pitchFamily="2" charset="0"/>
              </a:rPr>
              <a:t>เมื่อปี </a:t>
            </a:r>
            <a:r>
              <a:rPr lang="en-US" dirty="0" smtClean="0">
                <a:latin typeface="4815_KwangMD_Catthai" pitchFamily="2" charset="0"/>
                <a:cs typeface="4815_KwangMD_Catthai" pitchFamily="2" charset="0"/>
              </a:rPr>
              <a:t>2530 </a:t>
            </a:r>
            <a:endParaRPr lang="th-TH" dirty="0" smtClean="0">
              <a:latin typeface="4815_KwangMD_Catthai" pitchFamily="2" charset="0"/>
              <a:cs typeface="4815_KwangMD_Catthai" pitchFamily="2" charset="0"/>
            </a:endParaRPr>
          </a:p>
          <a:p>
            <a:pPr>
              <a:buFont typeface="Arial" charset="0"/>
              <a:buChar char="•"/>
              <a:defRPr/>
            </a:pPr>
            <a:r>
              <a:rPr lang="th-TH" dirty="0">
                <a:latin typeface="4815_KwangMD_Catthai" pitchFamily="2" charset="0"/>
                <a:cs typeface="4815_KwangMD_Catthai" pitchFamily="2" charset="0"/>
              </a:rPr>
              <a:t> </a:t>
            </a:r>
            <a:r>
              <a:rPr lang="th-TH" dirty="0" smtClean="0">
                <a:latin typeface="4815_KwangMD_Catthai" pitchFamily="2" charset="0"/>
                <a:cs typeface="4815_KwangMD_Catthai" pitchFamily="2" charset="0"/>
              </a:rPr>
              <a:t>แพทย์แผนปัจจุบัน		</a:t>
            </a:r>
            <a:r>
              <a:rPr lang="en-US" dirty="0" smtClean="0">
                <a:latin typeface="4815_KwangMD_Catthai" pitchFamily="2" charset="0"/>
                <a:cs typeface="4815_KwangMD_Catthai" pitchFamily="2" charset="0"/>
              </a:rPr>
              <a:t>  8   </a:t>
            </a:r>
            <a:r>
              <a:rPr lang="th-TH" dirty="0" smtClean="0">
                <a:latin typeface="4815_KwangMD_Catthai" pitchFamily="2" charset="0"/>
                <a:cs typeface="4815_KwangMD_Catthai" pitchFamily="2" charset="0"/>
              </a:rPr>
              <a:t>คน</a:t>
            </a:r>
          </a:p>
          <a:p>
            <a:pPr>
              <a:buFont typeface="Arial" charset="0"/>
              <a:buChar char="•"/>
              <a:defRPr/>
            </a:pPr>
            <a:r>
              <a:rPr lang="th-TH" dirty="0">
                <a:latin typeface="4815_KwangMD_Catthai" pitchFamily="2" charset="0"/>
                <a:cs typeface="4815_KwangMD_Catthai" pitchFamily="2" charset="0"/>
              </a:rPr>
              <a:t> </a:t>
            </a:r>
            <a:r>
              <a:rPr lang="th-TH" dirty="0" smtClean="0">
                <a:latin typeface="4815_KwangMD_Catthai" pitchFamily="2" charset="0"/>
                <a:cs typeface="4815_KwangMD_Catthai" pitchFamily="2" charset="0"/>
              </a:rPr>
              <a:t>แพทย์</a:t>
            </a:r>
            <a:r>
              <a:rPr lang="th-TH" dirty="0">
                <a:latin typeface="4815_KwangMD_Catthai" pitchFamily="2" charset="0"/>
                <a:cs typeface="4815_KwangMD_Catthai" pitchFamily="2" charset="0"/>
              </a:rPr>
              <a:t>แผนไทยประจำคลินิก </a:t>
            </a:r>
            <a:r>
              <a:rPr lang="en-US" dirty="0">
                <a:latin typeface="4815_KwangMD_Catthai" pitchFamily="2" charset="0"/>
                <a:cs typeface="4815_KwangMD_Catthai" pitchFamily="2" charset="0"/>
              </a:rPr>
              <a:t>          </a:t>
            </a:r>
            <a:r>
              <a:rPr lang="en-US" dirty="0" smtClean="0">
                <a:latin typeface="4815_KwangMD_Catthai" pitchFamily="2" charset="0"/>
                <a:cs typeface="4815_KwangMD_Catthai" pitchFamily="2" charset="0"/>
              </a:rPr>
              <a:t>   3</a:t>
            </a:r>
            <a:r>
              <a:rPr lang="th-TH" dirty="0" smtClean="0">
                <a:latin typeface="4815_KwangMD_Catthai" pitchFamily="2" charset="0"/>
                <a:cs typeface="4815_KwangMD_Catthai" pitchFamily="2" charset="0"/>
              </a:rPr>
              <a:t>   </a:t>
            </a:r>
            <a:r>
              <a:rPr lang="th-TH" dirty="0">
                <a:latin typeface="4815_KwangMD_Catthai" pitchFamily="2" charset="0"/>
                <a:cs typeface="4815_KwangMD_Catthai" pitchFamily="2" charset="0"/>
              </a:rPr>
              <a:t>คน</a:t>
            </a:r>
          </a:p>
          <a:p>
            <a:pPr>
              <a:buFont typeface="Arial" charset="0"/>
              <a:buChar char="•"/>
              <a:defRPr/>
            </a:pPr>
            <a:r>
              <a:rPr lang="th-TH" dirty="0">
                <a:latin typeface="4815_KwangMD_Catthai" pitchFamily="2" charset="0"/>
                <a:cs typeface="4815_KwangMD_Catthai" pitchFamily="2" charset="0"/>
              </a:rPr>
              <a:t> แพทย์แผนไทยประจำโรงงานผลิตยา     </a:t>
            </a:r>
            <a:r>
              <a:rPr lang="en-US" dirty="0" smtClean="0">
                <a:latin typeface="4815_KwangMD_Catthai" pitchFamily="2" charset="0"/>
                <a:cs typeface="4815_KwangMD_Catthai" pitchFamily="2" charset="0"/>
              </a:rPr>
              <a:t>   1 </a:t>
            </a:r>
            <a:r>
              <a:rPr lang="th-TH" dirty="0" smtClean="0">
                <a:latin typeface="4815_KwangMD_Catthai" pitchFamily="2" charset="0"/>
                <a:cs typeface="4815_KwangMD_Catthai" pitchFamily="2" charset="0"/>
              </a:rPr>
              <a:t>  คน</a:t>
            </a:r>
            <a:endParaRPr lang="th-TH" dirty="0">
              <a:latin typeface="4815_KwangMD_Catthai" pitchFamily="2" charset="0"/>
              <a:cs typeface="4815_KwangMD_Catthai" pitchFamily="2" charset="0"/>
            </a:endParaRPr>
          </a:p>
          <a:p>
            <a:pPr>
              <a:buFont typeface="Arial" charset="0"/>
              <a:buChar char="•"/>
              <a:defRPr/>
            </a:pPr>
            <a:r>
              <a:rPr lang="th-TH" dirty="0">
                <a:latin typeface="4815_KwangMD_Catthai" pitchFamily="2" charset="0"/>
                <a:cs typeface="4815_KwangMD_Catthai" pitchFamily="2" charset="0"/>
              </a:rPr>
              <a:t> เภสัช</a:t>
            </a:r>
            <a:r>
              <a:rPr lang="th-TH" dirty="0" smtClean="0">
                <a:latin typeface="4815_KwangMD_Catthai" pitchFamily="2" charset="0"/>
                <a:cs typeface="4815_KwangMD_Catthai" pitchFamily="2" charset="0"/>
              </a:rPr>
              <a:t>กรประจำ</a:t>
            </a:r>
            <a:r>
              <a:rPr lang="th-TH" dirty="0">
                <a:latin typeface="4815_KwangMD_Catthai" pitchFamily="2" charset="0"/>
                <a:cs typeface="4815_KwangMD_Catthai" pitchFamily="2" charset="0"/>
              </a:rPr>
              <a:t>โรงงานผลิตยา         </a:t>
            </a:r>
            <a:r>
              <a:rPr lang="en-US" dirty="0" smtClean="0">
                <a:latin typeface="4815_KwangMD_Catthai" pitchFamily="2" charset="0"/>
                <a:cs typeface="4815_KwangMD_Catthai" pitchFamily="2" charset="0"/>
              </a:rPr>
              <a:t>	  3 </a:t>
            </a:r>
            <a:r>
              <a:rPr lang="th-TH" dirty="0" smtClean="0">
                <a:latin typeface="4815_KwangMD_Catthai" pitchFamily="2" charset="0"/>
                <a:cs typeface="4815_KwangMD_Catthai" pitchFamily="2" charset="0"/>
              </a:rPr>
              <a:t>  คน </a:t>
            </a:r>
            <a:endParaRPr lang="th-TH" dirty="0">
              <a:latin typeface="4815_KwangMD_Catthai" pitchFamily="2" charset="0"/>
              <a:cs typeface="4815_KwangMD_Catthai" pitchFamily="2" charset="0"/>
            </a:endParaRPr>
          </a:p>
          <a:p>
            <a:pPr>
              <a:buFont typeface="Arial" charset="0"/>
              <a:buChar char="•"/>
              <a:defRPr/>
            </a:pPr>
            <a:r>
              <a:rPr lang="th-TH" dirty="0">
                <a:latin typeface="4815_KwangMD_Catthai" pitchFamily="2" charset="0"/>
                <a:cs typeface="4815_KwangMD_Catthai" pitchFamily="2" charset="0"/>
              </a:rPr>
              <a:t> เจ้าพนักงานสาธารณสุข (แพทย์แผนไทย</a:t>
            </a:r>
            <a:r>
              <a:rPr lang="th-TH" dirty="0" smtClean="0">
                <a:latin typeface="4815_KwangMD_Catthai" pitchFamily="2" charset="0"/>
                <a:cs typeface="4815_KwangMD_Catthai" pitchFamily="2" charset="0"/>
              </a:rPr>
              <a:t>)</a:t>
            </a:r>
            <a:r>
              <a:rPr lang="en-US" dirty="0" smtClean="0">
                <a:latin typeface="4815_KwangMD_Catthai" pitchFamily="2" charset="0"/>
                <a:cs typeface="4815_KwangMD_Catthai" pitchFamily="2" charset="0"/>
              </a:rPr>
              <a:t>   1</a:t>
            </a:r>
            <a:r>
              <a:rPr lang="th-TH" dirty="0" smtClean="0">
                <a:latin typeface="4815_KwangMD_Catthai" pitchFamily="2" charset="0"/>
                <a:cs typeface="4815_KwangMD_Catthai" pitchFamily="2" charset="0"/>
              </a:rPr>
              <a:t>   คน</a:t>
            </a:r>
            <a:endParaRPr lang="th-TH" dirty="0">
              <a:latin typeface="4815_KwangMD_Catthai" pitchFamily="2" charset="0"/>
              <a:cs typeface="4815_KwangMD_Catthai" pitchFamily="2" charset="0"/>
            </a:endParaRPr>
          </a:p>
          <a:p>
            <a:pPr>
              <a:buFont typeface="Arial" charset="0"/>
              <a:buChar char="•"/>
              <a:defRPr/>
            </a:pPr>
            <a:r>
              <a:rPr lang="th-TH" dirty="0">
                <a:latin typeface="4815_KwangMD_Catthai" pitchFamily="2" charset="0"/>
                <a:cs typeface="4815_KwangMD_Catthai" pitchFamily="2" charset="0"/>
              </a:rPr>
              <a:t> ผู้ช่วยแพทย์แผนไทย                  </a:t>
            </a:r>
            <a:r>
              <a:rPr lang="th-TH" dirty="0" smtClean="0">
                <a:latin typeface="4815_KwangMD_Catthai" pitchFamily="2" charset="0"/>
                <a:cs typeface="4815_KwangMD_Catthai" pitchFamily="2" charset="0"/>
              </a:rPr>
              <a:t>   2  </a:t>
            </a:r>
            <a:r>
              <a:rPr lang="th-TH" dirty="0">
                <a:latin typeface="4815_KwangMD_Catthai" pitchFamily="2" charset="0"/>
                <a:cs typeface="4815_KwangMD_Catthai" pitchFamily="2" charset="0"/>
              </a:rPr>
              <a:t>คน </a:t>
            </a:r>
          </a:p>
          <a:p>
            <a:pPr>
              <a:buFont typeface="Arial" charset="0"/>
              <a:buChar char="•"/>
              <a:defRPr/>
            </a:pPr>
            <a:r>
              <a:rPr lang="th-TH" dirty="0">
                <a:latin typeface="4815_KwangMD_Catthai" pitchFamily="2" charset="0"/>
                <a:cs typeface="4815_KwangMD_Catthai" pitchFamily="2" charset="0"/>
              </a:rPr>
              <a:t> แพทย์แผนไทยประจำ รพ.สต. </a:t>
            </a:r>
            <a:r>
              <a:rPr lang="en-US" dirty="0">
                <a:latin typeface="4815_KwangMD_Catthai" pitchFamily="2" charset="0"/>
                <a:cs typeface="4815_KwangMD_Catthai" pitchFamily="2" charset="0"/>
              </a:rPr>
              <a:t>         </a:t>
            </a:r>
            <a:r>
              <a:rPr lang="en-US" dirty="0" smtClean="0">
                <a:latin typeface="4815_KwangMD_Catthai" pitchFamily="2" charset="0"/>
                <a:cs typeface="4815_KwangMD_Catthai" pitchFamily="2" charset="0"/>
              </a:rPr>
              <a:t>  14 </a:t>
            </a:r>
            <a:r>
              <a:rPr lang="th-TH" dirty="0" smtClean="0">
                <a:latin typeface="4815_KwangMD_Catthai" pitchFamily="2" charset="0"/>
                <a:cs typeface="4815_KwangMD_Catthai" pitchFamily="2" charset="0"/>
              </a:rPr>
              <a:t> คน</a:t>
            </a:r>
            <a:endParaRPr lang="th-TH" dirty="0">
              <a:latin typeface="4815_KwangMD_Catthai" pitchFamily="2" charset="0"/>
              <a:cs typeface="4815_KwangMD_Catthai" pitchFamily="2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491630"/>
            <a:ext cx="3472246" cy="2529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2738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2"/>
          <p:cNvSpPr/>
          <p:nvPr/>
        </p:nvSpPr>
        <p:spPr>
          <a:xfrm>
            <a:off x="0" y="4803998"/>
            <a:ext cx="9144000" cy="339502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0" y="4371950"/>
            <a:ext cx="9144000" cy="14401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-11875" y="4587974"/>
            <a:ext cx="9180512" cy="144016"/>
          </a:xfrm>
          <a:prstGeom prst="rect">
            <a:avLst/>
          </a:prstGeom>
          <a:solidFill>
            <a:srgbClr val="EF77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" name="TextBox 1"/>
          <p:cNvSpPr txBox="1"/>
          <p:nvPr/>
        </p:nvSpPr>
        <p:spPr>
          <a:xfrm>
            <a:off x="755576" y="123478"/>
            <a:ext cx="77768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600" b="1" dirty="0" smtClean="0">
                <a:solidFill>
                  <a:srgbClr val="002060"/>
                </a:solidFill>
                <a:latin typeface="4815_KwangMD_Catthai" panose="02000000000000000000" pitchFamily="2" charset="0"/>
                <a:cs typeface="4815_KwangMD_Catthai" panose="02000000000000000000" pitchFamily="2" charset="0"/>
              </a:rPr>
              <a:t>ทิศทางการดำเนินงาน</a:t>
            </a:r>
          </a:p>
          <a:p>
            <a:pPr algn="ctr"/>
            <a:r>
              <a:rPr lang="th-TH" sz="3600" b="1" dirty="0" smtClean="0">
                <a:solidFill>
                  <a:srgbClr val="002060"/>
                </a:solidFill>
                <a:latin typeface="4815_KwangMD_Catthai" panose="02000000000000000000" pitchFamily="2" charset="0"/>
                <a:cs typeface="4815_KwangMD_Catthai" panose="02000000000000000000" pitchFamily="2" charset="0"/>
              </a:rPr>
              <a:t>การนำกัญชามาใช้ประโยชน์ทางการแพทย์</a:t>
            </a:r>
            <a:endParaRPr lang="th-TH" sz="3600" b="1" dirty="0">
              <a:solidFill>
                <a:srgbClr val="002060"/>
              </a:solidFill>
              <a:latin typeface="4815_KwangMD_Catthai" panose="02000000000000000000" pitchFamily="2" charset="0"/>
              <a:cs typeface="4815_KwangMD_Catthai" panose="02000000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23528" y="3003798"/>
            <a:ext cx="29374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000" b="1" dirty="0" smtClean="0">
                <a:solidFill>
                  <a:srgbClr val="002060"/>
                </a:solidFill>
                <a:latin typeface="4815_KwangMD_Catthai" panose="02000000000000000000" pitchFamily="2" charset="0"/>
                <a:cs typeface="4815_KwangMD_Catthai" panose="02000000000000000000" pitchFamily="2" charset="0"/>
              </a:rPr>
              <a:t>นายอนุทิน ชาญวีร</a:t>
            </a:r>
            <a:r>
              <a:rPr lang="th-TH" sz="2000" b="1" dirty="0" err="1" smtClean="0">
                <a:solidFill>
                  <a:srgbClr val="002060"/>
                </a:solidFill>
                <a:latin typeface="4815_KwangMD_Catthai" panose="02000000000000000000" pitchFamily="2" charset="0"/>
                <a:cs typeface="4815_KwangMD_Catthai" panose="02000000000000000000" pitchFamily="2" charset="0"/>
              </a:rPr>
              <a:t>กูล</a:t>
            </a:r>
            <a:endParaRPr lang="th-TH" sz="2000" b="1" dirty="0" smtClean="0">
              <a:solidFill>
                <a:srgbClr val="002060"/>
              </a:solidFill>
              <a:latin typeface="4815_KwangMD_Catthai" panose="02000000000000000000" pitchFamily="2" charset="0"/>
              <a:cs typeface="4815_KwangMD_Catthai" panose="02000000000000000000" pitchFamily="2" charset="0"/>
            </a:endParaRPr>
          </a:p>
          <a:p>
            <a:r>
              <a:rPr lang="th-TH" sz="2000" b="1" dirty="0" smtClean="0">
                <a:solidFill>
                  <a:srgbClr val="002060"/>
                </a:solidFill>
                <a:latin typeface="4815_KwangMD_Catthai" panose="02000000000000000000" pitchFamily="2" charset="0"/>
                <a:cs typeface="4815_KwangMD_Catthai" panose="02000000000000000000" pitchFamily="2" charset="0"/>
              </a:rPr>
              <a:t>รัฐมนตรีว่าการกระทรวงสาธารณสุข</a:t>
            </a:r>
            <a:endParaRPr lang="th-TH" sz="2000" b="1" dirty="0">
              <a:solidFill>
                <a:srgbClr val="002060"/>
              </a:solidFill>
              <a:latin typeface="4815_KwangMD_Catthai" panose="02000000000000000000" pitchFamily="2" charset="0"/>
              <a:cs typeface="4815_KwangMD_Catthai" panose="02000000000000000000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209375" y="3416796"/>
            <a:ext cx="20755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000" b="1" dirty="0" smtClean="0">
                <a:solidFill>
                  <a:srgbClr val="002060"/>
                </a:solidFill>
                <a:latin typeface="4815_KwangMD_Catthai" panose="02000000000000000000" pitchFamily="2" charset="0"/>
                <a:cs typeface="4815_KwangMD_Catthai" panose="02000000000000000000" pitchFamily="2" charset="0"/>
              </a:rPr>
              <a:t>นพ.สุขุม </a:t>
            </a:r>
            <a:r>
              <a:rPr lang="th-TH" sz="2000" b="1" dirty="0" err="1" smtClean="0">
                <a:solidFill>
                  <a:srgbClr val="002060"/>
                </a:solidFill>
                <a:latin typeface="4815_KwangMD_Catthai" panose="02000000000000000000" pitchFamily="2" charset="0"/>
                <a:cs typeface="4815_KwangMD_Catthai" panose="02000000000000000000" pitchFamily="2" charset="0"/>
              </a:rPr>
              <a:t>กาญจนพิ</a:t>
            </a:r>
            <a:r>
              <a:rPr lang="th-TH" sz="2000" b="1" dirty="0" smtClean="0">
                <a:solidFill>
                  <a:srgbClr val="002060"/>
                </a:solidFill>
                <a:latin typeface="4815_KwangMD_Catthai" panose="02000000000000000000" pitchFamily="2" charset="0"/>
                <a:cs typeface="4815_KwangMD_Catthai" panose="02000000000000000000" pitchFamily="2" charset="0"/>
              </a:rPr>
              <a:t>มาย</a:t>
            </a:r>
          </a:p>
          <a:p>
            <a:pPr algn="ctr"/>
            <a:r>
              <a:rPr lang="th-TH" sz="2000" b="1" dirty="0" smtClean="0">
                <a:solidFill>
                  <a:srgbClr val="002060"/>
                </a:solidFill>
                <a:latin typeface="4815_KwangMD_Catthai" panose="02000000000000000000" pitchFamily="2" charset="0"/>
                <a:cs typeface="4815_KwangMD_Catthai" panose="02000000000000000000" pitchFamily="2" charset="0"/>
              </a:rPr>
              <a:t>ปลัดกระทรวงสาธารณสุข</a:t>
            </a:r>
            <a:endParaRPr lang="th-TH" sz="2000" b="1" dirty="0">
              <a:solidFill>
                <a:srgbClr val="002060"/>
              </a:solidFill>
              <a:latin typeface="4815_KwangMD_Catthai" panose="02000000000000000000" pitchFamily="2" charset="0"/>
              <a:cs typeface="4815_KwangMD_Catthai" panose="02000000000000000000" pitchFamily="2" charset="0"/>
            </a:endParaRPr>
          </a:p>
        </p:txBody>
      </p:sp>
      <p:cxnSp>
        <p:nvCxnSpPr>
          <p:cNvPr id="21" name="ตัวเชื่อมต่อตรง 20"/>
          <p:cNvCxnSpPr/>
          <p:nvPr/>
        </p:nvCxnSpPr>
        <p:spPr>
          <a:xfrm>
            <a:off x="827584" y="1213292"/>
            <a:ext cx="741682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356367"/>
            <a:ext cx="2181622" cy="1495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0" r="14011" b="9051"/>
          <a:stretch/>
        </p:blipFill>
        <p:spPr bwMode="auto">
          <a:xfrm>
            <a:off x="3203848" y="1777687"/>
            <a:ext cx="2056645" cy="1580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40"/>
          <a:stretch/>
        </p:blipFill>
        <p:spPr bwMode="auto">
          <a:xfrm>
            <a:off x="5598955" y="1307809"/>
            <a:ext cx="1368152" cy="1417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6602" y="1305350"/>
            <a:ext cx="1765878" cy="148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883580"/>
            <a:ext cx="1272346" cy="1272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9126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2"/>
          <p:cNvSpPr/>
          <p:nvPr/>
        </p:nvSpPr>
        <p:spPr>
          <a:xfrm>
            <a:off x="0" y="4803998"/>
            <a:ext cx="9144000" cy="339502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0" y="4371950"/>
            <a:ext cx="9144000" cy="14401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-11875" y="4587974"/>
            <a:ext cx="9180512" cy="144016"/>
          </a:xfrm>
          <a:prstGeom prst="rect">
            <a:avLst/>
          </a:prstGeom>
          <a:solidFill>
            <a:srgbClr val="EF77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" name="TextBox 1"/>
          <p:cNvSpPr txBox="1"/>
          <p:nvPr/>
        </p:nvSpPr>
        <p:spPr>
          <a:xfrm>
            <a:off x="755576" y="123478"/>
            <a:ext cx="77768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600" b="1" dirty="0" smtClean="0">
                <a:solidFill>
                  <a:srgbClr val="002060"/>
                </a:solidFill>
                <a:latin typeface="4815_KwangMD_Catthai" panose="02000000000000000000" pitchFamily="2" charset="0"/>
                <a:cs typeface="4815_KwangMD_Catthai" panose="02000000000000000000" pitchFamily="2" charset="0"/>
              </a:rPr>
              <a:t>ทิศทางการดำเนินงาน</a:t>
            </a:r>
          </a:p>
          <a:p>
            <a:pPr algn="ctr"/>
            <a:r>
              <a:rPr lang="th-TH" sz="3600" b="1" dirty="0" smtClean="0">
                <a:solidFill>
                  <a:srgbClr val="002060"/>
                </a:solidFill>
                <a:latin typeface="4815_KwangMD_Catthai" panose="02000000000000000000" pitchFamily="2" charset="0"/>
                <a:cs typeface="4815_KwangMD_Catthai" panose="02000000000000000000" pitchFamily="2" charset="0"/>
              </a:rPr>
              <a:t>การนำกัญชามาใช้ประโยชน์ทางการแพทย์</a:t>
            </a:r>
            <a:endParaRPr lang="th-TH" sz="3600" b="1" dirty="0">
              <a:solidFill>
                <a:srgbClr val="002060"/>
              </a:solidFill>
              <a:latin typeface="4815_KwangMD_Catthai" panose="02000000000000000000" pitchFamily="2" charset="0"/>
              <a:cs typeface="4815_KwangMD_Catthai" panose="02000000000000000000" pitchFamily="2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742" y="1491630"/>
            <a:ext cx="2362878" cy="2353685"/>
          </a:xfrm>
          <a:prstGeom prst="ellipse">
            <a:avLst/>
          </a:prstGeom>
          <a:ln w="9525">
            <a:noFill/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491630"/>
            <a:ext cx="2362878" cy="2387263"/>
          </a:xfrm>
          <a:prstGeom prst="ellipse">
            <a:avLst/>
          </a:prstGeom>
          <a:ln w="9525">
            <a:noFill/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0" name="Picture 2" descr="E:\ARJAROHERB PRODUCT\flat icon\cannabis (2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1209" y="1501502"/>
            <a:ext cx="1934344" cy="1934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ลูกศรเชื่อมต่อแบบตรง 14"/>
          <p:cNvCxnSpPr/>
          <p:nvPr/>
        </p:nvCxnSpPr>
        <p:spPr>
          <a:xfrm>
            <a:off x="5076056" y="2715766"/>
            <a:ext cx="648072" cy="0"/>
          </a:xfrm>
          <a:prstGeom prst="straightConnector1">
            <a:avLst/>
          </a:prstGeom>
          <a:ln w="38100">
            <a:solidFill>
              <a:srgbClr val="00206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ลูกศรเชื่อมต่อแบบตรง 16"/>
          <p:cNvCxnSpPr/>
          <p:nvPr/>
        </p:nvCxnSpPr>
        <p:spPr>
          <a:xfrm flipH="1">
            <a:off x="3416011" y="2707382"/>
            <a:ext cx="650075" cy="0"/>
          </a:xfrm>
          <a:prstGeom prst="straightConnector1">
            <a:avLst/>
          </a:prstGeom>
          <a:ln w="38100">
            <a:solidFill>
              <a:srgbClr val="00206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130474" y="3892940"/>
            <a:ext cx="20162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b="1" dirty="0" smtClean="0">
                <a:solidFill>
                  <a:srgbClr val="002060"/>
                </a:solidFill>
                <a:latin typeface="4815_KwangMD_Catthai" panose="02000000000000000000" pitchFamily="2" charset="0"/>
                <a:cs typeface="4815_KwangMD_Catthai" panose="02000000000000000000" pitchFamily="2" charset="0"/>
              </a:rPr>
              <a:t>คลินิกกัญชาทางการแพทย์</a:t>
            </a:r>
            <a:endParaRPr lang="th-TH" sz="2000" b="1" dirty="0">
              <a:solidFill>
                <a:srgbClr val="002060"/>
              </a:solidFill>
              <a:latin typeface="4815_KwangMD_Catthai" panose="02000000000000000000" pitchFamily="2" charset="0"/>
              <a:cs typeface="4815_KwangMD_Catthai" panose="02000000000000000000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995149" y="3896469"/>
            <a:ext cx="20755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b="1" dirty="0" smtClean="0">
                <a:solidFill>
                  <a:srgbClr val="002060"/>
                </a:solidFill>
                <a:latin typeface="4815_KwangMD_Catthai" panose="02000000000000000000" pitchFamily="2" charset="0"/>
                <a:cs typeface="4815_KwangMD_Catthai" panose="02000000000000000000" pitchFamily="2" charset="0"/>
              </a:rPr>
              <a:t>การผลิตยาตำรับเข้ากัญชา</a:t>
            </a:r>
            <a:endParaRPr lang="th-TH" sz="2000" b="1" dirty="0">
              <a:solidFill>
                <a:srgbClr val="002060"/>
              </a:solidFill>
              <a:latin typeface="4815_KwangMD_Catthai" panose="02000000000000000000" pitchFamily="2" charset="0"/>
              <a:cs typeface="4815_KwangMD_Catthai" panose="02000000000000000000" pitchFamily="2" charset="0"/>
            </a:endParaRPr>
          </a:p>
        </p:txBody>
      </p:sp>
      <p:cxnSp>
        <p:nvCxnSpPr>
          <p:cNvPr id="21" name="ตัวเชื่อมต่อตรง 20"/>
          <p:cNvCxnSpPr/>
          <p:nvPr/>
        </p:nvCxnSpPr>
        <p:spPr>
          <a:xfrm>
            <a:off x="827584" y="1213292"/>
            <a:ext cx="741682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2106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2"/>
          <p:cNvSpPr/>
          <p:nvPr/>
        </p:nvSpPr>
        <p:spPr>
          <a:xfrm>
            <a:off x="0" y="4803998"/>
            <a:ext cx="9144000" cy="339502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0" y="4371950"/>
            <a:ext cx="9144000" cy="14401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-11875" y="4587974"/>
            <a:ext cx="9180512" cy="144016"/>
          </a:xfrm>
          <a:prstGeom prst="rect">
            <a:avLst/>
          </a:prstGeom>
          <a:solidFill>
            <a:srgbClr val="EF77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" name="TextBox 1"/>
          <p:cNvSpPr txBox="1"/>
          <p:nvPr/>
        </p:nvSpPr>
        <p:spPr>
          <a:xfrm>
            <a:off x="669851" y="341243"/>
            <a:ext cx="7776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b="1" dirty="0" smtClean="0">
                <a:solidFill>
                  <a:srgbClr val="002060"/>
                </a:solidFill>
                <a:latin typeface="4815_KwangMD_Catthai" panose="02000000000000000000" pitchFamily="2" charset="0"/>
                <a:cs typeface="4815_KwangMD_Catthai" panose="02000000000000000000" pitchFamily="2" charset="0"/>
              </a:rPr>
              <a:t>คลินิกหางกระรอก </a:t>
            </a:r>
            <a:r>
              <a:rPr lang="th-TH" sz="2800" b="1" dirty="0" smtClean="0">
                <a:solidFill>
                  <a:srgbClr val="002060"/>
                </a:solidFill>
                <a:latin typeface="4815_KwangMD_Catthai" panose="02000000000000000000" pitchFamily="2" charset="0"/>
                <a:cs typeface="4815_KwangMD_Catthai" panose="02000000000000000000" pitchFamily="2" charset="0"/>
              </a:rPr>
              <a:t>(คลินิกกัญชาทางการแพทย์)</a:t>
            </a:r>
            <a:endParaRPr lang="th-TH" sz="2800" b="1" dirty="0">
              <a:solidFill>
                <a:srgbClr val="002060"/>
              </a:solidFill>
              <a:latin typeface="4815_KwangMD_Catthai" panose="02000000000000000000" pitchFamily="2" charset="0"/>
              <a:cs typeface="4815_KwangMD_Catthai" panose="02000000000000000000" pitchFamily="2" charset="0"/>
            </a:endParaRPr>
          </a:p>
        </p:txBody>
      </p:sp>
      <p:cxnSp>
        <p:nvCxnSpPr>
          <p:cNvPr id="16" name="ตัวเชื่อมต่อตรง 15"/>
          <p:cNvCxnSpPr/>
          <p:nvPr/>
        </p:nvCxnSpPr>
        <p:spPr>
          <a:xfrm>
            <a:off x="754435" y="911374"/>
            <a:ext cx="741682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423220" y="1059582"/>
            <a:ext cx="561327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200" dirty="0" smtClean="0">
                <a:latin typeface="4815_KwangMD_Catthai" panose="02000000000000000000" pitchFamily="2" charset="0"/>
                <a:cs typeface="4815_KwangMD_Catthai" panose="02000000000000000000" pitchFamily="2" charset="0"/>
              </a:rPr>
              <a:t>เปิดบริการ</a:t>
            </a:r>
            <a:r>
              <a:rPr lang="en-US" sz="2200" dirty="0" smtClean="0">
                <a:latin typeface="4815_KwangMD_Catthai" panose="02000000000000000000" pitchFamily="2" charset="0"/>
                <a:cs typeface="4815_KwangMD_Catthai" panose="02000000000000000000" pitchFamily="2" charset="0"/>
              </a:rPr>
              <a:t> </a:t>
            </a:r>
            <a:r>
              <a:rPr lang="th-TH" sz="2200" dirty="0" smtClean="0">
                <a:latin typeface="4815_KwangMD_Catthai" panose="02000000000000000000" pitchFamily="2" charset="0"/>
                <a:cs typeface="4815_KwangMD_Catthai" panose="02000000000000000000" pitchFamily="2" charset="0"/>
              </a:rPr>
              <a:t>ห้องตรวจโรคทั่วไปที่ </a:t>
            </a:r>
            <a:r>
              <a:rPr lang="en-US" sz="2200" dirty="0" smtClean="0">
                <a:latin typeface="4815_KwangMD_Catthai" panose="02000000000000000000" pitchFamily="2" charset="0"/>
                <a:cs typeface="4815_KwangMD_Catthai" panose="02000000000000000000" pitchFamily="2" charset="0"/>
              </a:rPr>
              <a:t>4 </a:t>
            </a:r>
            <a:endParaRPr lang="th-TH" sz="2200" dirty="0" smtClean="0">
              <a:latin typeface="4815_KwangMD_Catthai" panose="02000000000000000000" pitchFamily="2" charset="0"/>
              <a:cs typeface="4815_KwangMD_Catthai" panose="02000000000000000000" pitchFamily="2" charset="0"/>
            </a:endParaRPr>
          </a:p>
          <a:p>
            <a:r>
              <a:rPr lang="th-TH" sz="2200" dirty="0" smtClean="0">
                <a:latin typeface="4815_KwangMD_Catthai" panose="02000000000000000000" pitchFamily="2" charset="0"/>
                <a:cs typeface="4815_KwangMD_Catthai" panose="02000000000000000000" pitchFamily="2" charset="0"/>
              </a:rPr>
              <a:t>ทุกบ่ายวันอังคาร </a:t>
            </a:r>
            <a:r>
              <a:rPr lang="en-US" sz="2200" dirty="0" smtClean="0">
                <a:latin typeface="4815_KwangMD_Catthai" panose="02000000000000000000" pitchFamily="2" charset="0"/>
                <a:cs typeface="4815_KwangMD_Catthai" panose="02000000000000000000" pitchFamily="2" charset="0"/>
              </a:rPr>
              <a:t>08</a:t>
            </a:r>
            <a:r>
              <a:rPr lang="en-US" sz="2200" dirty="0" smtClean="0">
                <a:latin typeface="4815_KwangMD_Catthai" panose="02000000000000000000" pitchFamily="2" charset="0"/>
                <a:cs typeface="4815_KwangMD_Catthai" panose="02000000000000000000" pitchFamily="2" charset="0"/>
              </a:rPr>
              <a:t>.00-16.00 </a:t>
            </a:r>
            <a:r>
              <a:rPr lang="th-TH" sz="2200" dirty="0" smtClean="0">
                <a:latin typeface="4815_KwangMD_Catthai" panose="02000000000000000000" pitchFamily="2" charset="0"/>
                <a:cs typeface="4815_KwangMD_Catthai" panose="02000000000000000000" pitchFamily="2" charset="0"/>
              </a:rPr>
              <a:t>น.</a:t>
            </a:r>
          </a:p>
          <a:p>
            <a:r>
              <a:rPr lang="th-TH" sz="2200" dirty="0" smtClean="0">
                <a:latin typeface="4815_KwangMD_Catthai" panose="02000000000000000000" pitchFamily="2" charset="0"/>
                <a:cs typeface="4815_KwangMD_Catthai" panose="02000000000000000000" pitchFamily="2" charset="0"/>
              </a:rPr>
              <a:t>บุคลากรประจำคลินิก จำนวน </a:t>
            </a:r>
            <a:r>
              <a:rPr lang="en-US" sz="2200" dirty="0" smtClean="0">
                <a:latin typeface="4815_KwangMD_Catthai" panose="02000000000000000000" pitchFamily="2" charset="0"/>
                <a:cs typeface="4815_KwangMD_Catthai" panose="02000000000000000000" pitchFamily="2" charset="0"/>
              </a:rPr>
              <a:t>15</a:t>
            </a:r>
            <a:r>
              <a:rPr lang="th-TH" sz="2200" dirty="0" smtClean="0">
                <a:latin typeface="4815_KwangMD_Catthai" panose="02000000000000000000" pitchFamily="2" charset="0"/>
                <a:cs typeface="4815_KwangMD_Catthai" panose="02000000000000000000" pitchFamily="2" charset="0"/>
              </a:rPr>
              <a:t> ท่าน</a:t>
            </a:r>
          </a:p>
          <a:p>
            <a:r>
              <a:rPr lang="en-US" sz="2200" dirty="0" smtClean="0">
                <a:latin typeface="4815_KwangMD_Catthai" panose="02000000000000000000" pitchFamily="2" charset="0"/>
                <a:cs typeface="4815_KwangMD_Catthai" panose="02000000000000000000" pitchFamily="2" charset="0"/>
              </a:rPr>
              <a:t>   1.</a:t>
            </a:r>
            <a:r>
              <a:rPr lang="th-TH" sz="2200" dirty="0" smtClean="0">
                <a:latin typeface="4815_KwangMD_Catthai" panose="02000000000000000000" pitchFamily="2" charset="0"/>
                <a:cs typeface="4815_KwangMD_Catthai" panose="02000000000000000000" pitchFamily="2" charset="0"/>
              </a:rPr>
              <a:t> แพทย์ </a:t>
            </a:r>
            <a:r>
              <a:rPr lang="en-US" sz="2200" dirty="0" smtClean="0">
                <a:latin typeface="4815_KwangMD_Catthai" panose="02000000000000000000" pitchFamily="2" charset="0"/>
                <a:cs typeface="4815_KwangMD_Catthai" panose="02000000000000000000" pitchFamily="2" charset="0"/>
              </a:rPr>
              <a:t>2</a:t>
            </a:r>
            <a:r>
              <a:rPr lang="th-TH" sz="2200" dirty="0" smtClean="0">
                <a:latin typeface="4815_KwangMD_Catthai" panose="02000000000000000000" pitchFamily="2" charset="0"/>
                <a:cs typeface="4815_KwangMD_Catthai" panose="02000000000000000000" pitchFamily="2" charset="0"/>
              </a:rPr>
              <a:t> ท่าน</a:t>
            </a:r>
          </a:p>
          <a:p>
            <a:r>
              <a:rPr lang="en-US" sz="2200" dirty="0" smtClean="0">
                <a:latin typeface="4815_KwangMD_Catthai" panose="02000000000000000000" pitchFamily="2" charset="0"/>
                <a:cs typeface="4815_KwangMD_Catthai" panose="02000000000000000000" pitchFamily="2" charset="0"/>
              </a:rPr>
              <a:t>   2.</a:t>
            </a:r>
            <a:r>
              <a:rPr lang="th-TH" sz="2200" dirty="0" smtClean="0">
                <a:latin typeface="4815_KwangMD_Catthai" panose="02000000000000000000" pitchFamily="2" charset="0"/>
                <a:cs typeface="4815_KwangMD_Catthai" panose="02000000000000000000" pitchFamily="2" charset="0"/>
              </a:rPr>
              <a:t> </a:t>
            </a:r>
            <a:r>
              <a:rPr lang="th-TH" sz="2200" dirty="0" err="1" smtClean="0">
                <a:latin typeface="4815_KwangMD_Catthai" panose="02000000000000000000" pitchFamily="2" charset="0"/>
                <a:cs typeface="4815_KwangMD_Catthai" panose="02000000000000000000" pitchFamily="2" charset="0"/>
              </a:rPr>
              <a:t>ทันตแพทย์</a:t>
            </a:r>
            <a:r>
              <a:rPr lang="th-TH" sz="2200" dirty="0" smtClean="0">
                <a:latin typeface="4815_KwangMD_Catthai" panose="02000000000000000000" pitchFamily="2" charset="0"/>
                <a:cs typeface="4815_KwangMD_Catthai" panose="02000000000000000000" pitchFamily="2" charset="0"/>
              </a:rPr>
              <a:t> </a:t>
            </a:r>
            <a:r>
              <a:rPr lang="en-US" sz="2200" dirty="0" smtClean="0">
                <a:latin typeface="4815_KwangMD_Catthai" panose="02000000000000000000" pitchFamily="2" charset="0"/>
                <a:cs typeface="4815_KwangMD_Catthai" panose="02000000000000000000" pitchFamily="2" charset="0"/>
              </a:rPr>
              <a:t>1</a:t>
            </a:r>
            <a:r>
              <a:rPr lang="th-TH" sz="2200" dirty="0" smtClean="0">
                <a:latin typeface="4815_KwangMD_Catthai" panose="02000000000000000000" pitchFamily="2" charset="0"/>
                <a:cs typeface="4815_KwangMD_Catthai" panose="02000000000000000000" pitchFamily="2" charset="0"/>
              </a:rPr>
              <a:t> ท่าน</a:t>
            </a:r>
          </a:p>
          <a:p>
            <a:r>
              <a:rPr lang="en-US" sz="2200" dirty="0" smtClean="0">
                <a:latin typeface="4815_KwangMD_Catthai" panose="02000000000000000000" pitchFamily="2" charset="0"/>
                <a:cs typeface="4815_KwangMD_Catthai" panose="02000000000000000000" pitchFamily="2" charset="0"/>
              </a:rPr>
              <a:t>   3.</a:t>
            </a:r>
            <a:r>
              <a:rPr lang="th-TH" sz="2200" dirty="0" smtClean="0">
                <a:latin typeface="4815_KwangMD_Catthai" panose="02000000000000000000" pitchFamily="2" charset="0"/>
                <a:cs typeface="4815_KwangMD_Catthai" panose="02000000000000000000" pitchFamily="2" charset="0"/>
              </a:rPr>
              <a:t> เภสัชกร </a:t>
            </a:r>
            <a:r>
              <a:rPr lang="en-US" sz="2200" dirty="0" smtClean="0">
                <a:latin typeface="4815_KwangMD_Catthai" panose="02000000000000000000" pitchFamily="2" charset="0"/>
                <a:cs typeface="4815_KwangMD_Catthai" panose="02000000000000000000" pitchFamily="2" charset="0"/>
              </a:rPr>
              <a:t>6 </a:t>
            </a:r>
            <a:r>
              <a:rPr lang="th-TH" sz="2200" dirty="0" smtClean="0">
                <a:latin typeface="4815_KwangMD_Catthai" panose="02000000000000000000" pitchFamily="2" charset="0"/>
                <a:cs typeface="4815_KwangMD_Catthai" panose="02000000000000000000" pitchFamily="2" charset="0"/>
              </a:rPr>
              <a:t>ท่าน</a:t>
            </a:r>
          </a:p>
          <a:p>
            <a:r>
              <a:rPr lang="en-US" sz="2200" dirty="0" smtClean="0">
                <a:latin typeface="4815_KwangMD_Catthai" panose="02000000000000000000" pitchFamily="2" charset="0"/>
                <a:cs typeface="4815_KwangMD_Catthai" panose="02000000000000000000" pitchFamily="2" charset="0"/>
              </a:rPr>
              <a:t>   4.</a:t>
            </a:r>
            <a:r>
              <a:rPr lang="th-TH" sz="2200" dirty="0" smtClean="0">
                <a:latin typeface="4815_KwangMD_Catthai" panose="02000000000000000000" pitchFamily="2" charset="0"/>
                <a:cs typeface="4815_KwangMD_Catthai" panose="02000000000000000000" pitchFamily="2" charset="0"/>
              </a:rPr>
              <a:t> พยาบาลวิชาชีพ </a:t>
            </a:r>
            <a:r>
              <a:rPr lang="en-US" sz="2200" dirty="0" smtClean="0">
                <a:latin typeface="4815_KwangMD_Catthai" panose="02000000000000000000" pitchFamily="2" charset="0"/>
                <a:cs typeface="4815_KwangMD_Catthai" panose="02000000000000000000" pitchFamily="2" charset="0"/>
              </a:rPr>
              <a:t>4</a:t>
            </a:r>
            <a:r>
              <a:rPr lang="th-TH" sz="2200" dirty="0" smtClean="0">
                <a:latin typeface="4815_KwangMD_Catthai" panose="02000000000000000000" pitchFamily="2" charset="0"/>
                <a:cs typeface="4815_KwangMD_Catthai" panose="02000000000000000000" pitchFamily="2" charset="0"/>
              </a:rPr>
              <a:t> ท่าน</a:t>
            </a:r>
          </a:p>
          <a:p>
            <a:r>
              <a:rPr lang="en-US" sz="2200" dirty="0" smtClean="0">
                <a:latin typeface="4815_KwangMD_Catthai" panose="02000000000000000000" pitchFamily="2" charset="0"/>
                <a:cs typeface="4815_KwangMD_Catthai" panose="02000000000000000000" pitchFamily="2" charset="0"/>
              </a:rPr>
              <a:t>   5.</a:t>
            </a:r>
            <a:r>
              <a:rPr lang="th-TH" sz="2200" dirty="0" smtClean="0">
                <a:latin typeface="4815_KwangMD_Catthai" panose="02000000000000000000" pitchFamily="2" charset="0"/>
                <a:cs typeface="4815_KwangMD_Catthai" panose="02000000000000000000" pitchFamily="2" charset="0"/>
              </a:rPr>
              <a:t> นักเทคนิคการแพทย์ </a:t>
            </a:r>
            <a:r>
              <a:rPr lang="en-US" sz="2200" dirty="0" smtClean="0">
                <a:latin typeface="4815_KwangMD_Catthai" panose="02000000000000000000" pitchFamily="2" charset="0"/>
                <a:cs typeface="4815_KwangMD_Catthai" panose="02000000000000000000" pitchFamily="2" charset="0"/>
              </a:rPr>
              <a:t>1</a:t>
            </a:r>
            <a:r>
              <a:rPr lang="th-TH" sz="2200" dirty="0" smtClean="0">
                <a:latin typeface="4815_KwangMD_Catthai" panose="02000000000000000000" pitchFamily="2" charset="0"/>
                <a:cs typeface="4815_KwangMD_Catthai" panose="02000000000000000000" pitchFamily="2" charset="0"/>
              </a:rPr>
              <a:t> ท่าน</a:t>
            </a:r>
          </a:p>
          <a:p>
            <a:r>
              <a:rPr lang="en-US" sz="2200" dirty="0" smtClean="0">
                <a:latin typeface="4815_KwangMD_Catthai" panose="02000000000000000000" pitchFamily="2" charset="0"/>
                <a:cs typeface="4815_KwangMD_Catthai" panose="02000000000000000000" pitchFamily="2" charset="0"/>
              </a:rPr>
              <a:t>   6.</a:t>
            </a:r>
            <a:r>
              <a:rPr lang="th-TH" sz="2200" dirty="0" smtClean="0">
                <a:latin typeface="4815_KwangMD_Catthai" panose="02000000000000000000" pitchFamily="2" charset="0"/>
                <a:cs typeface="4815_KwangMD_Catthai" panose="02000000000000000000" pitchFamily="2" charset="0"/>
              </a:rPr>
              <a:t> พยาบาลวิชาชีพด้านจิตเวช </a:t>
            </a:r>
            <a:r>
              <a:rPr lang="en-US" sz="2200" dirty="0" smtClean="0">
                <a:latin typeface="4815_KwangMD_Catthai" panose="02000000000000000000" pitchFamily="2" charset="0"/>
                <a:cs typeface="4815_KwangMD_Catthai" panose="02000000000000000000" pitchFamily="2" charset="0"/>
              </a:rPr>
              <a:t>1</a:t>
            </a:r>
            <a:r>
              <a:rPr lang="th-TH" sz="2200" dirty="0" smtClean="0">
                <a:latin typeface="4815_KwangMD_Catthai" panose="02000000000000000000" pitchFamily="2" charset="0"/>
                <a:cs typeface="4815_KwangMD_Catthai" panose="02000000000000000000" pitchFamily="2" charset="0"/>
              </a:rPr>
              <a:t> ท่าน</a:t>
            </a:r>
          </a:p>
        </p:txBody>
      </p:sp>
      <p:pic>
        <p:nvPicPr>
          <p:cNvPr id="19" name="Picture 2" descr="C:\Users\ch\Downloads\surgeo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7188" y="2931790"/>
            <a:ext cx="968595" cy="968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C:\Users\ch\Downloads\doctor (1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8202" y="1858695"/>
            <a:ext cx="968595" cy="968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C:\Users\ch\Downloads\nurs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8202" y="2931789"/>
            <a:ext cx="968595" cy="968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5" descr="C:\Users\ch\Downloads\pharmacis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3237" y="1858696"/>
            <a:ext cx="968595" cy="968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ch\Downloads\S__1498324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75023"/>
            <a:ext cx="2855261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4182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2"/>
          <p:cNvSpPr/>
          <p:nvPr/>
        </p:nvSpPr>
        <p:spPr>
          <a:xfrm>
            <a:off x="0" y="4803998"/>
            <a:ext cx="9144000" cy="339502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0" y="4371950"/>
            <a:ext cx="9144000" cy="14401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-11875" y="4587974"/>
            <a:ext cx="9180512" cy="144016"/>
          </a:xfrm>
          <a:prstGeom prst="rect">
            <a:avLst/>
          </a:prstGeom>
          <a:solidFill>
            <a:srgbClr val="EF77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" name="TextBox 1"/>
          <p:cNvSpPr txBox="1"/>
          <p:nvPr/>
        </p:nvSpPr>
        <p:spPr>
          <a:xfrm>
            <a:off x="669851" y="341243"/>
            <a:ext cx="7776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b="1" dirty="0" smtClean="0">
                <a:solidFill>
                  <a:srgbClr val="002060"/>
                </a:solidFill>
                <a:latin typeface="4815_KwangMD_Catthai" panose="02000000000000000000" pitchFamily="2" charset="0"/>
                <a:cs typeface="4815_KwangMD_Catthai" panose="02000000000000000000" pitchFamily="2" charset="0"/>
              </a:rPr>
              <a:t>ขั้นตอนการให้บริการ </a:t>
            </a:r>
            <a:r>
              <a:rPr lang="en-US" sz="3600" b="1" dirty="0" smtClean="0">
                <a:solidFill>
                  <a:srgbClr val="002060"/>
                </a:solidFill>
                <a:latin typeface="4815_KwangMD_Catthai" panose="02000000000000000000" pitchFamily="2" charset="0"/>
                <a:cs typeface="4815_KwangMD_Catthai" panose="02000000000000000000" pitchFamily="2" charset="0"/>
              </a:rPr>
              <a:t>: </a:t>
            </a:r>
            <a:r>
              <a:rPr lang="th-TH" sz="3600" b="1" dirty="0" smtClean="0">
                <a:solidFill>
                  <a:srgbClr val="002060"/>
                </a:solidFill>
                <a:latin typeface="4815_KwangMD_Catthai" panose="02000000000000000000" pitchFamily="2" charset="0"/>
                <a:cs typeface="4815_KwangMD_Catthai" panose="02000000000000000000" pitchFamily="2" charset="0"/>
              </a:rPr>
              <a:t>คลินิกหางกระรอก</a:t>
            </a:r>
            <a:endParaRPr lang="th-TH" sz="2800" b="1" dirty="0">
              <a:solidFill>
                <a:srgbClr val="002060"/>
              </a:solidFill>
              <a:latin typeface="4815_KwangMD_Catthai" panose="02000000000000000000" pitchFamily="2" charset="0"/>
              <a:cs typeface="4815_KwangMD_Catthai" panose="02000000000000000000" pitchFamily="2" charset="0"/>
            </a:endParaRPr>
          </a:p>
        </p:txBody>
      </p:sp>
      <p:cxnSp>
        <p:nvCxnSpPr>
          <p:cNvPr id="16" name="ตัวเชื่อมต่อตรง 15"/>
          <p:cNvCxnSpPr/>
          <p:nvPr/>
        </p:nvCxnSpPr>
        <p:spPr>
          <a:xfrm>
            <a:off x="754435" y="911374"/>
            <a:ext cx="741682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904" y="970434"/>
            <a:ext cx="7759522" cy="2753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สี่เหลี่ยมผืนผ้า 6"/>
          <p:cNvSpPr/>
          <p:nvPr/>
        </p:nvSpPr>
        <p:spPr>
          <a:xfrm>
            <a:off x="659185" y="3795886"/>
            <a:ext cx="1464543" cy="36004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 smtClean="0">
                <a:solidFill>
                  <a:srgbClr val="002060"/>
                </a:solidFill>
                <a:latin typeface="4815_KwangMD_Catthai" panose="02000000000000000000" pitchFamily="2" charset="0"/>
                <a:cs typeface="4815_KwangMD_Catthai" panose="02000000000000000000" pitchFamily="2" charset="0"/>
              </a:rPr>
              <a:t>คัดกรองเบื้องต้น</a:t>
            </a:r>
            <a:endParaRPr lang="th-TH" dirty="0">
              <a:solidFill>
                <a:srgbClr val="002060"/>
              </a:solidFill>
              <a:latin typeface="4815_KwangMD_Catthai" panose="02000000000000000000" pitchFamily="2" charset="0"/>
              <a:cs typeface="4815_KwangMD_Catthai" panose="02000000000000000000" pitchFamily="2" charset="0"/>
            </a:endParaRPr>
          </a:p>
        </p:txBody>
      </p:sp>
      <p:sp>
        <p:nvSpPr>
          <p:cNvPr id="14" name="สี่เหลี่ยมผืนผ้า 13"/>
          <p:cNvSpPr/>
          <p:nvPr/>
        </p:nvSpPr>
        <p:spPr>
          <a:xfrm>
            <a:off x="2225453" y="3795886"/>
            <a:ext cx="1368152" cy="36004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 smtClean="0">
                <a:solidFill>
                  <a:srgbClr val="002060"/>
                </a:solidFill>
                <a:latin typeface="4815_KwangMD_Catthai" panose="02000000000000000000" pitchFamily="2" charset="0"/>
                <a:cs typeface="4815_KwangMD_Catthai" panose="02000000000000000000" pitchFamily="2" charset="0"/>
              </a:rPr>
              <a:t>คัดกรองเชิงลึก</a:t>
            </a:r>
            <a:endParaRPr lang="th-TH" dirty="0">
              <a:solidFill>
                <a:srgbClr val="002060"/>
              </a:solidFill>
              <a:latin typeface="4815_KwangMD_Catthai" panose="02000000000000000000" pitchFamily="2" charset="0"/>
              <a:cs typeface="4815_KwangMD_Catthai" panose="02000000000000000000" pitchFamily="2" charset="0"/>
            </a:endParaRPr>
          </a:p>
        </p:txBody>
      </p:sp>
      <p:sp>
        <p:nvSpPr>
          <p:cNvPr id="15" name="สี่เหลี่ยมผืนผ้า 14"/>
          <p:cNvSpPr/>
          <p:nvPr/>
        </p:nvSpPr>
        <p:spPr>
          <a:xfrm>
            <a:off x="5146923" y="3795886"/>
            <a:ext cx="1585317" cy="360040"/>
          </a:xfrm>
          <a:prstGeom prst="rect">
            <a:avLst/>
          </a:prstGeom>
          <a:solidFill>
            <a:srgbClr val="99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 smtClean="0">
                <a:solidFill>
                  <a:srgbClr val="002060"/>
                </a:solidFill>
                <a:latin typeface="4815_KwangMD_Catthai" panose="02000000000000000000" pitchFamily="2" charset="0"/>
                <a:cs typeface="4815_KwangMD_Catthai" panose="02000000000000000000" pitchFamily="2" charset="0"/>
              </a:rPr>
              <a:t>แนวทาง </a:t>
            </a:r>
            <a:r>
              <a:rPr lang="en-US" dirty="0" smtClean="0">
                <a:solidFill>
                  <a:srgbClr val="002060"/>
                </a:solidFill>
                <a:latin typeface="4815_KwangMD_Catthai" panose="02000000000000000000" pitchFamily="2" charset="0"/>
                <a:cs typeface="4815_KwangMD_Catthai" panose="02000000000000000000" pitchFamily="2" charset="0"/>
              </a:rPr>
              <a:t>SAS</a:t>
            </a:r>
            <a:endParaRPr lang="th-TH" dirty="0">
              <a:solidFill>
                <a:srgbClr val="002060"/>
              </a:solidFill>
              <a:latin typeface="4815_KwangMD_Catthai" panose="02000000000000000000" pitchFamily="2" charset="0"/>
              <a:cs typeface="4815_KwangMD_Catthai" panose="02000000000000000000" pitchFamily="2" charset="0"/>
            </a:endParaRPr>
          </a:p>
        </p:txBody>
      </p:sp>
      <p:sp>
        <p:nvSpPr>
          <p:cNvPr id="17" name="สี่เหลี่ยมผืนผ้า 16"/>
          <p:cNvSpPr/>
          <p:nvPr/>
        </p:nvSpPr>
        <p:spPr>
          <a:xfrm>
            <a:off x="6822157" y="3795886"/>
            <a:ext cx="1585317" cy="360040"/>
          </a:xfrm>
          <a:prstGeom prst="rect">
            <a:avLst/>
          </a:prstGeom>
          <a:solidFill>
            <a:srgbClr val="CC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 smtClean="0">
                <a:solidFill>
                  <a:srgbClr val="002060"/>
                </a:solidFill>
                <a:latin typeface="4815_KwangMD_Catthai" panose="02000000000000000000" pitchFamily="2" charset="0"/>
                <a:cs typeface="4815_KwangMD_Catthai" panose="02000000000000000000" pitchFamily="2" charset="0"/>
              </a:rPr>
              <a:t>เอกสารคำแนะนำ</a:t>
            </a:r>
            <a:endParaRPr lang="th-TH" dirty="0">
              <a:solidFill>
                <a:srgbClr val="002060"/>
              </a:solidFill>
              <a:latin typeface="4815_KwangMD_Catthai" panose="02000000000000000000" pitchFamily="2" charset="0"/>
              <a:cs typeface="4815_KwangMD_Catthai" panose="02000000000000000000" pitchFamily="2" charset="0"/>
            </a:endParaRPr>
          </a:p>
        </p:txBody>
      </p:sp>
      <p:sp>
        <p:nvSpPr>
          <p:cNvPr id="18" name="สี่เหลี่ยมผืนผ้า 17"/>
          <p:cNvSpPr/>
          <p:nvPr/>
        </p:nvSpPr>
        <p:spPr>
          <a:xfrm>
            <a:off x="3683521" y="3795886"/>
            <a:ext cx="1368152" cy="360040"/>
          </a:xfrm>
          <a:prstGeom prst="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 smtClean="0">
                <a:solidFill>
                  <a:srgbClr val="002060"/>
                </a:solidFill>
                <a:latin typeface="4815_KwangMD_Catthai" panose="02000000000000000000" pitchFamily="2" charset="0"/>
                <a:cs typeface="4815_KwangMD_Catthai" panose="02000000000000000000" pitchFamily="2" charset="0"/>
              </a:rPr>
              <a:t>คัดกรองค่า</a:t>
            </a:r>
            <a:r>
              <a:rPr lang="th-TH" dirty="0" err="1" smtClean="0">
                <a:solidFill>
                  <a:srgbClr val="002060"/>
                </a:solidFill>
                <a:latin typeface="4815_KwangMD_Catthai" panose="02000000000000000000" pitchFamily="2" charset="0"/>
                <a:cs typeface="4815_KwangMD_Catthai" panose="02000000000000000000" pitchFamily="2" charset="0"/>
              </a:rPr>
              <a:t>แลป</a:t>
            </a:r>
            <a:endParaRPr lang="th-TH" dirty="0">
              <a:solidFill>
                <a:srgbClr val="002060"/>
              </a:solidFill>
              <a:latin typeface="4815_KwangMD_Catthai" panose="02000000000000000000" pitchFamily="2" charset="0"/>
              <a:cs typeface="4815_KwangMD_Catthai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7963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2"/>
          <p:cNvSpPr/>
          <p:nvPr/>
        </p:nvSpPr>
        <p:spPr>
          <a:xfrm>
            <a:off x="0" y="4803998"/>
            <a:ext cx="9144000" cy="339502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0" y="4371950"/>
            <a:ext cx="9144000" cy="14401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-11875" y="4587974"/>
            <a:ext cx="9180512" cy="144016"/>
          </a:xfrm>
          <a:prstGeom prst="rect">
            <a:avLst/>
          </a:prstGeom>
          <a:solidFill>
            <a:srgbClr val="EF77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" name="TextBox 1"/>
          <p:cNvSpPr txBox="1"/>
          <p:nvPr/>
        </p:nvSpPr>
        <p:spPr>
          <a:xfrm>
            <a:off x="669851" y="341243"/>
            <a:ext cx="7776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b="1" dirty="0" smtClean="0">
                <a:solidFill>
                  <a:srgbClr val="002060"/>
                </a:solidFill>
                <a:latin typeface="4815_KwangMD_Catthai" panose="02000000000000000000" pitchFamily="2" charset="0"/>
                <a:cs typeface="4815_KwangMD_Catthai" panose="02000000000000000000" pitchFamily="2" charset="0"/>
              </a:rPr>
              <a:t>หลักการพิจารณาจ่ายยากัญชา </a:t>
            </a:r>
            <a:r>
              <a:rPr lang="en-US" sz="3600" b="1" dirty="0" smtClean="0">
                <a:solidFill>
                  <a:srgbClr val="002060"/>
                </a:solidFill>
                <a:latin typeface="4815_KwangMD_Catthai" panose="02000000000000000000" pitchFamily="2" charset="0"/>
                <a:cs typeface="4815_KwangMD_Catthai" panose="02000000000000000000" pitchFamily="2" charset="0"/>
              </a:rPr>
              <a:t>: </a:t>
            </a:r>
            <a:r>
              <a:rPr lang="th-TH" sz="3600" b="1" dirty="0" smtClean="0">
                <a:solidFill>
                  <a:srgbClr val="002060"/>
                </a:solidFill>
                <a:latin typeface="4815_KwangMD_Catthai" panose="02000000000000000000" pitchFamily="2" charset="0"/>
                <a:cs typeface="4815_KwangMD_Catthai" panose="02000000000000000000" pitchFamily="2" charset="0"/>
              </a:rPr>
              <a:t>การแพทย์แผนปัจจุบัน</a:t>
            </a:r>
            <a:endParaRPr lang="th-TH" sz="2800" b="1" dirty="0">
              <a:solidFill>
                <a:srgbClr val="002060"/>
              </a:solidFill>
              <a:latin typeface="4815_KwangMD_Catthai" panose="02000000000000000000" pitchFamily="2" charset="0"/>
              <a:cs typeface="4815_KwangMD_Catthai" panose="02000000000000000000" pitchFamily="2" charset="0"/>
            </a:endParaRPr>
          </a:p>
        </p:txBody>
      </p:sp>
      <p:cxnSp>
        <p:nvCxnSpPr>
          <p:cNvPr id="16" name="ตัวเชื่อมต่อตรง 15"/>
          <p:cNvCxnSpPr/>
          <p:nvPr/>
        </p:nvCxnSpPr>
        <p:spPr>
          <a:xfrm>
            <a:off x="754435" y="911374"/>
            <a:ext cx="741682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300192" y="1497563"/>
            <a:ext cx="2448272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h-TH" dirty="0" smtClean="0">
                <a:latin typeface="4815_KwangMD_Catthai" panose="02000000000000000000" pitchFamily="2" charset="0"/>
                <a:cs typeface="4815_KwangMD_Catthai" panose="02000000000000000000" pitchFamily="2" charset="0"/>
              </a:rPr>
              <a:t>ผ่านการอบรมหลักสูตรกัญชา</a:t>
            </a:r>
          </a:p>
          <a:p>
            <a:pPr algn="ctr"/>
            <a:r>
              <a:rPr lang="th-TH" dirty="0" smtClean="0">
                <a:latin typeface="4815_KwangMD_Catthai" panose="02000000000000000000" pitchFamily="2" charset="0"/>
                <a:cs typeface="4815_KwangMD_Catthai" panose="02000000000000000000" pitchFamily="2" charset="0"/>
              </a:rPr>
              <a:t>ขึ้นทะเบียนและได้รับอนุญาตสั่งใช้</a:t>
            </a:r>
            <a:endParaRPr lang="th-TH" dirty="0">
              <a:latin typeface="4815_KwangMD_Catthai" panose="02000000000000000000" pitchFamily="2" charset="0"/>
              <a:cs typeface="4815_KwangMD_Catthai" panose="02000000000000000000" pitchFamily="2" charset="0"/>
            </a:endParaRPr>
          </a:p>
        </p:txBody>
      </p:sp>
      <p:grpSp>
        <p:nvGrpSpPr>
          <p:cNvPr id="8" name="กลุ่ม 7"/>
          <p:cNvGrpSpPr/>
          <p:nvPr/>
        </p:nvGrpSpPr>
        <p:grpSpPr>
          <a:xfrm>
            <a:off x="5041193" y="1093807"/>
            <a:ext cx="1403015" cy="1405935"/>
            <a:chOff x="4537137" y="1093807"/>
            <a:chExt cx="1403015" cy="1405935"/>
          </a:xfrm>
        </p:grpSpPr>
        <p:sp>
          <p:nvSpPr>
            <p:cNvPr id="6" name="วงรี 5"/>
            <p:cNvSpPr/>
            <p:nvPr/>
          </p:nvSpPr>
          <p:spPr>
            <a:xfrm>
              <a:off x="4537137" y="1093807"/>
              <a:ext cx="1403015" cy="1405935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19" name="Picture 3" descr="C:\Users\ch\Downloads\doctor (1)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69268" y="1224107"/>
              <a:ext cx="1138237" cy="11382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" name="TextBox 19"/>
          <p:cNvSpPr txBox="1"/>
          <p:nvPr/>
        </p:nvSpPr>
        <p:spPr>
          <a:xfrm>
            <a:off x="6300192" y="3077547"/>
            <a:ext cx="2448272" cy="646331"/>
          </a:xfrm>
          <a:prstGeom prst="rect">
            <a:avLst/>
          </a:prstGeom>
          <a:solidFill>
            <a:srgbClr val="CCFF99"/>
          </a:solidFill>
          <a:ln>
            <a:solidFill>
              <a:srgbClr val="CCFF9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h-TH" dirty="0" smtClean="0">
                <a:latin typeface="4815_KwangMD_Catthai" panose="02000000000000000000" pitchFamily="2" charset="0"/>
                <a:cs typeface="4815_KwangMD_Catthai" panose="02000000000000000000" pitchFamily="2" charset="0"/>
              </a:rPr>
              <a:t>ผ่านการอบรมหลักสูตรกัญชา</a:t>
            </a:r>
          </a:p>
          <a:p>
            <a:pPr algn="ctr"/>
            <a:r>
              <a:rPr lang="th-TH" dirty="0" smtClean="0">
                <a:latin typeface="4815_KwangMD_Catthai" panose="02000000000000000000" pitchFamily="2" charset="0"/>
                <a:cs typeface="4815_KwangMD_Catthai" panose="02000000000000000000" pitchFamily="2" charset="0"/>
              </a:rPr>
              <a:t>ขึ้นทะเบียนและได้รับอนุญาตจ่ายยา</a:t>
            </a:r>
            <a:endParaRPr lang="th-TH" dirty="0">
              <a:latin typeface="4815_KwangMD_Catthai" panose="02000000000000000000" pitchFamily="2" charset="0"/>
              <a:cs typeface="4815_KwangMD_Catthai" panose="02000000000000000000" pitchFamily="2" charset="0"/>
            </a:endParaRPr>
          </a:p>
        </p:txBody>
      </p:sp>
      <p:pic>
        <p:nvPicPr>
          <p:cNvPr id="4099" name="Picture 3" descr="E:\ARJAROHERB PRODUCT\flat icon\pharmacis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4518" y="2662404"/>
            <a:ext cx="1475023" cy="1475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สี่เหลี่ยมผืนผ้า 9"/>
          <p:cNvSpPr/>
          <p:nvPr/>
        </p:nvSpPr>
        <p:spPr>
          <a:xfrm>
            <a:off x="755576" y="1820727"/>
            <a:ext cx="3744416" cy="1975159"/>
          </a:xfrm>
          <a:prstGeom prst="rect">
            <a:avLst/>
          </a:prstGeom>
          <a:solidFill>
            <a:srgbClr val="FFFF5D"/>
          </a:solidFill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 smtClean="0">
              <a:solidFill>
                <a:schemeClr val="tx1"/>
              </a:solidFill>
              <a:latin typeface="4815_KwangMD_Catthai" panose="02000000000000000000" pitchFamily="2" charset="0"/>
              <a:cs typeface="4815_KwangMD_Catthai" panose="02000000000000000000" pitchFamily="2" charset="0"/>
            </a:endParaRPr>
          </a:p>
          <a:p>
            <a:endParaRPr lang="en-US" dirty="0">
              <a:solidFill>
                <a:schemeClr val="tx1"/>
              </a:solidFill>
              <a:latin typeface="4815_KwangMD_Catthai" panose="02000000000000000000" pitchFamily="2" charset="0"/>
              <a:cs typeface="4815_KwangMD_Catthai" panose="02000000000000000000" pitchFamily="2" charset="0"/>
            </a:endParaRPr>
          </a:p>
          <a:p>
            <a:endParaRPr lang="en-US" dirty="0" smtClean="0">
              <a:solidFill>
                <a:schemeClr val="tx1"/>
              </a:solidFill>
              <a:latin typeface="4815_KwangMD_Catthai" panose="02000000000000000000" pitchFamily="2" charset="0"/>
              <a:cs typeface="4815_KwangMD_Catthai" panose="02000000000000000000" pitchFamily="2" charset="0"/>
            </a:endParaRPr>
          </a:p>
          <a:p>
            <a:r>
              <a:rPr lang="en-US" dirty="0" smtClean="0">
                <a:solidFill>
                  <a:schemeClr val="tx1"/>
                </a:solidFill>
                <a:latin typeface="4815_KwangMD_Catthai" panose="02000000000000000000" pitchFamily="2" charset="0"/>
                <a:cs typeface="4815_KwangMD_Catthai" panose="02000000000000000000" pitchFamily="2" charset="0"/>
              </a:rPr>
              <a:t>1.</a:t>
            </a:r>
            <a:r>
              <a:rPr lang="th-TH" dirty="0" smtClean="0">
                <a:solidFill>
                  <a:schemeClr val="tx1"/>
                </a:solidFill>
                <a:latin typeface="4815_KwangMD_Catthai" panose="02000000000000000000" pitchFamily="2" charset="0"/>
                <a:cs typeface="4815_KwangMD_Catthai" panose="02000000000000000000" pitchFamily="2" charset="0"/>
              </a:rPr>
              <a:t>ขึ้นทะเบียนเป็นผู้รับการรักษา</a:t>
            </a:r>
          </a:p>
          <a:p>
            <a:r>
              <a:rPr lang="en-US" dirty="0" smtClean="0">
                <a:solidFill>
                  <a:schemeClr val="tx1"/>
                </a:solidFill>
                <a:latin typeface="4815_KwangMD_Catthai" panose="02000000000000000000" pitchFamily="2" charset="0"/>
                <a:cs typeface="4815_KwangMD_Catthai" panose="02000000000000000000" pitchFamily="2" charset="0"/>
              </a:rPr>
              <a:t>2.</a:t>
            </a:r>
            <a:r>
              <a:rPr lang="th-TH" dirty="0" smtClean="0">
                <a:solidFill>
                  <a:schemeClr val="tx1"/>
                </a:solidFill>
                <a:latin typeface="4815_KwangMD_Catthai" panose="02000000000000000000" pitchFamily="2" charset="0"/>
                <a:cs typeface="4815_KwangMD_Catthai" panose="02000000000000000000" pitchFamily="2" charset="0"/>
              </a:rPr>
              <a:t>ทราบผลดี/ผลเสียจากการรักษา</a:t>
            </a:r>
          </a:p>
          <a:p>
            <a:r>
              <a:rPr lang="en-US" dirty="0" smtClean="0">
                <a:solidFill>
                  <a:schemeClr val="tx1"/>
                </a:solidFill>
                <a:latin typeface="4815_KwangMD_Catthai" panose="02000000000000000000" pitchFamily="2" charset="0"/>
                <a:cs typeface="4815_KwangMD_Catthai" panose="02000000000000000000" pitchFamily="2" charset="0"/>
              </a:rPr>
              <a:t>3.</a:t>
            </a:r>
            <a:r>
              <a:rPr lang="th-TH" dirty="0" smtClean="0">
                <a:solidFill>
                  <a:schemeClr val="tx1"/>
                </a:solidFill>
                <a:latin typeface="4815_KwangMD_Catthai" panose="02000000000000000000" pitchFamily="2" charset="0"/>
                <a:cs typeface="4815_KwangMD_Catthai" panose="02000000000000000000" pitchFamily="2" charset="0"/>
              </a:rPr>
              <a:t>ผ่านการประเมินสภาวะทางจิต/ไม่มีข้อห้ามใช้</a:t>
            </a:r>
          </a:p>
          <a:p>
            <a:r>
              <a:rPr lang="en-US" dirty="0">
                <a:solidFill>
                  <a:schemeClr val="tx1"/>
                </a:solidFill>
                <a:latin typeface="4815_KwangMD_Catthai" panose="02000000000000000000" pitchFamily="2" charset="0"/>
                <a:cs typeface="4815_KwangMD_Catthai" panose="02000000000000000000" pitchFamily="2" charset="0"/>
              </a:rPr>
              <a:t>4</a:t>
            </a:r>
            <a:r>
              <a:rPr lang="en-US" dirty="0" smtClean="0">
                <a:solidFill>
                  <a:schemeClr val="tx1"/>
                </a:solidFill>
                <a:latin typeface="4815_KwangMD_Catthai" panose="02000000000000000000" pitchFamily="2" charset="0"/>
                <a:cs typeface="4815_KwangMD_Catthai" panose="02000000000000000000" pitchFamily="2" charset="0"/>
              </a:rPr>
              <a:t>.</a:t>
            </a:r>
            <a:r>
              <a:rPr lang="th-TH" dirty="0" smtClean="0">
                <a:solidFill>
                  <a:schemeClr val="tx1"/>
                </a:solidFill>
                <a:latin typeface="4815_KwangMD_Catthai" panose="02000000000000000000" pitchFamily="2" charset="0"/>
                <a:cs typeface="4815_KwangMD_Catthai" panose="02000000000000000000" pitchFamily="2" charset="0"/>
              </a:rPr>
              <a:t>ตัดสินใจรับการรักษาและยินยอม</a:t>
            </a:r>
            <a:r>
              <a:rPr lang="th-TH" dirty="0" err="1" smtClean="0">
                <a:solidFill>
                  <a:schemeClr val="tx1"/>
                </a:solidFill>
                <a:latin typeface="4815_KwangMD_Catthai" panose="02000000000000000000" pitchFamily="2" charset="0"/>
                <a:cs typeface="4815_KwangMD_Catthai" panose="02000000000000000000" pitchFamily="2" charset="0"/>
              </a:rPr>
              <a:t>เซนต์</a:t>
            </a:r>
            <a:r>
              <a:rPr lang="th-TH" dirty="0" smtClean="0">
                <a:solidFill>
                  <a:schemeClr val="tx1"/>
                </a:solidFill>
                <a:latin typeface="4815_KwangMD_Catthai" panose="02000000000000000000" pitchFamily="2" charset="0"/>
                <a:cs typeface="4815_KwangMD_Catthai" panose="02000000000000000000" pitchFamily="2" charset="0"/>
              </a:rPr>
              <a:t>เข้าร่วมการรักษา</a:t>
            </a:r>
            <a:endParaRPr lang="th-TH" dirty="0">
              <a:solidFill>
                <a:schemeClr val="tx1"/>
              </a:solidFill>
              <a:latin typeface="4815_KwangMD_Catthai" panose="02000000000000000000" pitchFamily="2" charset="0"/>
              <a:cs typeface="4815_KwangMD_Catthai" panose="02000000000000000000" pitchFamily="2" charset="0"/>
            </a:endParaRPr>
          </a:p>
        </p:txBody>
      </p:sp>
      <p:pic>
        <p:nvPicPr>
          <p:cNvPr id="4098" name="Picture 2" descr="E:\ARJAROHERB PRODUCT\flat icon\teamwork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028069"/>
            <a:ext cx="1585317" cy="1585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วงรี 10"/>
          <p:cNvSpPr/>
          <p:nvPr/>
        </p:nvSpPr>
        <p:spPr>
          <a:xfrm>
            <a:off x="5508104" y="3147814"/>
            <a:ext cx="45719" cy="7200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2" name="วงรี 21"/>
          <p:cNvSpPr/>
          <p:nvPr/>
        </p:nvSpPr>
        <p:spPr>
          <a:xfrm>
            <a:off x="5712317" y="3160348"/>
            <a:ext cx="45719" cy="7200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79210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2"/>
          <p:cNvSpPr/>
          <p:nvPr/>
        </p:nvSpPr>
        <p:spPr>
          <a:xfrm>
            <a:off x="0" y="4803998"/>
            <a:ext cx="9144000" cy="339502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0" y="4371950"/>
            <a:ext cx="9144000" cy="14401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-11875" y="4587974"/>
            <a:ext cx="9180512" cy="144016"/>
          </a:xfrm>
          <a:prstGeom prst="rect">
            <a:avLst/>
          </a:prstGeom>
          <a:solidFill>
            <a:srgbClr val="EF77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" name="TextBox 1"/>
          <p:cNvSpPr txBox="1"/>
          <p:nvPr/>
        </p:nvSpPr>
        <p:spPr>
          <a:xfrm>
            <a:off x="669851" y="341243"/>
            <a:ext cx="7776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b="1" dirty="0" smtClean="0">
                <a:solidFill>
                  <a:srgbClr val="002060"/>
                </a:solidFill>
                <a:latin typeface="4815_KwangMD_Catthai" panose="02000000000000000000" pitchFamily="2" charset="0"/>
                <a:cs typeface="4815_KwangMD_Catthai" panose="02000000000000000000" pitchFamily="2" charset="0"/>
              </a:rPr>
              <a:t>หลักการพิจารณาจ่ายยากัญชา </a:t>
            </a:r>
            <a:r>
              <a:rPr lang="en-US" sz="3600" b="1" dirty="0" smtClean="0">
                <a:solidFill>
                  <a:srgbClr val="002060"/>
                </a:solidFill>
                <a:latin typeface="4815_KwangMD_Catthai" panose="02000000000000000000" pitchFamily="2" charset="0"/>
                <a:cs typeface="4815_KwangMD_Catthai" panose="02000000000000000000" pitchFamily="2" charset="0"/>
              </a:rPr>
              <a:t>: </a:t>
            </a:r>
            <a:r>
              <a:rPr lang="th-TH" sz="3600" b="1" dirty="0" smtClean="0">
                <a:solidFill>
                  <a:srgbClr val="002060"/>
                </a:solidFill>
                <a:latin typeface="4815_KwangMD_Catthai" panose="02000000000000000000" pitchFamily="2" charset="0"/>
                <a:cs typeface="4815_KwangMD_Catthai" panose="02000000000000000000" pitchFamily="2" charset="0"/>
              </a:rPr>
              <a:t>การแพทย์แผนไทย</a:t>
            </a:r>
            <a:endParaRPr lang="th-TH" sz="2800" b="1" dirty="0">
              <a:solidFill>
                <a:srgbClr val="002060"/>
              </a:solidFill>
              <a:latin typeface="4815_KwangMD_Catthai" panose="02000000000000000000" pitchFamily="2" charset="0"/>
              <a:cs typeface="4815_KwangMD_Catthai" panose="02000000000000000000" pitchFamily="2" charset="0"/>
            </a:endParaRPr>
          </a:p>
        </p:txBody>
      </p:sp>
      <p:cxnSp>
        <p:nvCxnSpPr>
          <p:cNvPr id="16" name="ตัวเชื่อมต่อตรง 15"/>
          <p:cNvCxnSpPr/>
          <p:nvPr/>
        </p:nvCxnSpPr>
        <p:spPr>
          <a:xfrm>
            <a:off x="754435" y="911374"/>
            <a:ext cx="741682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วงรี 5"/>
          <p:cNvSpPr/>
          <p:nvPr/>
        </p:nvSpPr>
        <p:spPr>
          <a:xfrm>
            <a:off x="5041193" y="1093807"/>
            <a:ext cx="1403015" cy="1405935"/>
          </a:xfrm>
          <a:prstGeom prst="ellipse">
            <a:avLst/>
          </a:prstGeom>
          <a:solidFill>
            <a:srgbClr val="CC99FF"/>
          </a:solidFill>
          <a:ln>
            <a:solidFill>
              <a:srgbClr val="CC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0" name="TextBox 19"/>
          <p:cNvSpPr txBox="1"/>
          <p:nvPr/>
        </p:nvSpPr>
        <p:spPr>
          <a:xfrm>
            <a:off x="6300192" y="3077547"/>
            <a:ext cx="2448272" cy="646331"/>
          </a:xfrm>
          <a:prstGeom prst="rect">
            <a:avLst/>
          </a:prstGeom>
          <a:solidFill>
            <a:srgbClr val="CCFF99"/>
          </a:solidFill>
          <a:ln>
            <a:solidFill>
              <a:srgbClr val="CCFF9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h-TH" dirty="0" smtClean="0">
                <a:latin typeface="4815_KwangMD_Catthai" panose="02000000000000000000" pitchFamily="2" charset="0"/>
                <a:cs typeface="4815_KwangMD_Catthai" panose="02000000000000000000" pitchFamily="2" charset="0"/>
              </a:rPr>
              <a:t>ผ่านการอบรมหลักสูตรกัญชา</a:t>
            </a:r>
          </a:p>
          <a:p>
            <a:pPr algn="ctr"/>
            <a:r>
              <a:rPr lang="th-TH" dirty="0" smtClean="0">
                <a:latin typeface="4815_KwangMD_Catthai" panose="02000000000000000000" pitchFamily="2" charset="0"/>
                <a:cs typeface="4815_KwangMD_Catthai" panose="02000000000000000000" pitchFamily="2" charset="0"/>
              </a:rPr>
              <a:t>ขึ้นทะเบียนและได้รับอนุญาตจ่ายยา</a:t>
            </a:r>
            <a:endParaRPr lang="th-TH" dirty="0">
              <a:latin typeface="4815_KwangMD_Catthai" panose="02000000000000000000" pitchFamily="2" charset="0"/>
              <a:cs typeface="4815_KwangMD_Catthai" panose="02000000000000000000" pitchFamily="2" charset="0"/>
            </a:endParaRPr>
          </a:p>
        </p:txBody>
      </p:sp>
      <p:sp>
        <p:nvSpPr>
          <p:cNvPr id="10" name="สี่เหลี่ยมผืนผ้า 9"/>
          <p:cNvSpPr/>
          <p:nvPr/>
        </p:nvSpPr>
        <p:spPr>
          <a:xfrm>
            <a:off x="755576" y="1820727"/>
            <a:ext cx="3744416" cy="2407207"/>
          </a:xfrm>
          <a:prstGeom prst="rect">
            <a:avLst/>
          </a:prstGeom>
          <a:solidFill>
            <a:srgbClr val="FFCC99"/>
          </a:solidFill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 smtClean="0">
              <a:solidFill>
                <a:schemeClr val="tx1"/>
              </a:solidFill>
              <a:latin typeface="4815_KwangMD_Catthai" panose="02000000000000000000" pitchFamily="2" charset="0"/>
              <a:cs typeface="4815_KwangMD_Catthai" panose="02000000000000000000" pitchFamily="2" charset="0"/>
            </a:endParaRPr>
          </a:p>
          <a:p>
            <a:endParaRPr lang="en-US" dirty="0">
              <a:solidFill>
                <a:schemeClr val="tx1"/>
              </a:solidFill>
              <a:latin typeface="4815_KwangMD_Catthai" panose="02000000000000000000" pitchFamily="2" charset="0"/>
              <a:cs typeface="4815_KwangMD_Catthai" panose="02000000000000000000" pitchFamily="2" charset="0"/>
            </a:endParaRPr>
          </a:p>
          <a:p>
            <a:endParaRPr lang="en-US" dirty="0" smtClean="0">
              <a:solidFill>
                <a:schemeClr val="tx1"/>
              </a:solidFill>
              <a:latin typeface="4815_KwangMD_Catthai" panose="02000000000000000000" pitchFamily="2" charset="0"/>
              <a:cs typeface="4815_KwangMD_Catthai" panose="02000000000000000000" pitchFamily="2" charset="0"/>
            </a:endParaRPr>
          </a:p>
          <a:p>
            <a:r>
              <a:rPr lang="en-US" dirty="0" smtClean="0">
                <a:solidFill>
                  <a:schemeClr val="tx1"/>
                </a:solidFill>
                <a:latin typeface="4815_KwangMD_Catthai" panose="02000000000000000000" pitchFamily="2" charset="0"/>
                <a:cs typeface="4815_KwangMD_Catthai" panose="02000000000000000000" pitchFamily="2" charset="0"/>
              </a:rPr>
              <a:t>1.</a:t>
            </a:r>
            <a:r>
              <a:rPr lang="th-TH" dirty="0" smtClean="0">
                <a:solidFill>
                  <a:schemeClr val="tx1"/>
                </a:solidFill>
                <a:latin typeface="4815_KwangMD_Catthai" panose="02000000000000000000" pitchFamily="2" charset="0"/>
                <a:cs typeface="4815_KwangMD_Catthai" panose="02000000000000000000" pitchFamily="2" charset="0"/>
              </a:rPr>
              <a:t>ขึ้นทะเบียนเป็นผู้รับการรักษา</a:t>
            </a:r>
          </a:p>
          <a:p>
            <a:r>
              <a:rPr lang="en-US" dirty="0" smtClean="0">
                <a:solidFill>
                  <a:schemeClr val="tx1"/>
                </a:solidFill>
                <a:latin typeface="4815_KwangMD_Catthai" panose="02000000000000000000" pitchFamily="2" charset="0"/>
                <a:cs typeface="4815_KwangMD_Catthai" panose="02000000000000000000" pitchFamily="2" charset="0"/>
              </a:rPr>
              <a:t>2.</a:t>
            </a:r>
            <a:r>
              <a:rPr lang="th-TH" dirty="0" smtClean="0">
                <a:solidFill>
                  <a:schemeClr val="tx1"/>
                </a:solidFill>
                <a:latin typeface="4815_KwangMD_Catthai" panose="02000000000000000000" pitchFamily="2" charset="0"/>
                <a:cs typeface="4815_KwangMD_Catthai" panose="02000000000000000000" pitchFamily="2" charset="0"/>
              </a:rPr>
              <a:t>ทราบผลดี/ผลเสียจากการรักษา</a:t>
            </a:r>
          </a:p>
          <a:p>
            <a:r>
              <a:rPr lang="en-US" dirty="0" smtClean="0">
                <a:solidFill>
                  <a:schemeClr val="tx1"/>
                </a:solidFill>
                <a:latin typeface="4815_KwangMD_Catthai" panose="02000000000000000000" pitchFamily="2" charset="0"/>
                <a:cs typeface="4815_KwangMD_Catthai" panose="02000000000000000000" pitchFamily="2" charset="0"/>
              </a:rPr>
              <a:t>3.</a:t>
            </a:r>
            <a:r>
              <a:rPr lang="th-TH" dirty="0" smtClean="0">
                <a:solidFill>
                  <a:schemeClr val="tx1"/>
                </a:solidFill>
                <a:latin typeface="4815_KwangMD_Catthai" panose="02000000000000000000" pitchFamily="2" charset="0"/>
                <a:cs typeface="4815_KwangMD_Catthai" panose="02000000000000000000" pitchFamily="2" charset="0"/>
              </a:rPr>
              <a:t>ผ่านการประเมินสภาวะทางจิต/ไม่มีข้อห้ามใช้</a:t>
            </a:r>
          </a:p>
          <a:p>
            <a:r>
              <a:rPr lang="en-US" dirty="0">
                <a:solidFill>
                  <a:schemeClr val="tx1"/>
                </a:solidFill>
                <a:latin typeface="4815_KwangMD_Catthai" panose="02000000000000000000" pitchFamily="2" charset="0"/>
                <a:cs typeface="4815_KwangMD_Catthai" panose="02000000000000000000" pitchFamily="2" charset="0"/>
              </a:rPr>
              <a:t>4</a:t>
            </a:r>
            <a:r>
              <a:rPr lang="en-US" dirty="0" smtClean="0">
                <a:solidFill>
                  <a:schemeClr val="tx1"/>
                </a:solidFill>
                <a:latin typeface="4815_KwangMD_Catthai" panose="02000000000000000000" pitchFamily="2" charset="0"/>
                <a:cs typeface="4815_KwangMD_Catthai" panose="02000000000000000000" pitchFamily="2" charset="0"/>
              </a:rPr>
              <a:t>.</a:t>
            </a:r>
            <a:r>
              <a:rPr lang="th-TH" dirty="0" smtClean="0">
                <a:solidFill>
                  <a:schemeClr val="tx1"/>
                </a:solidFill>
                <a:latin typeface="4815_KwangMD_Catthai" panose="02000000000000000000" pitchFamily="2" charset="0"/>
                <a:cs typeface="4815_KwangMD_Catthai" panose="02000000000000000000" pitchFamily="2" charset="0"/>
              </a:rPr>
              <a:t>ตัดสินใจรับการรักษาและยินยอม</a:t>
            </a:r>
            <a:r>
              <a:rPr lang="th-TH" dirty="0" err="1" smtClean="0">
                <a:solidFill>
                  <a:schemeClr val="tx1"/>
                </a:solidFill>
                <a:latin typeface="4815_KwangMD_Catthai" panose="02000000000000000000" pitchFamily="2" charset="0"/>
                <a:cs typeface="4815_KwangMD_Catthai" panose="02000000000000000000" pitchFamily="2" charset="0"/>
              </a:rPr>
              <a:t>เซนต์</a:t>
            </a:r>
            <a:r>
              <a:rPr lang="th-TH" dirty="0" smtClean="0">
                <a:solidFill>
                  <a:schemeClr val="tx1"/>
                </a:solidFill>
                <a:latin typeface="4815_KwangMD_Catthai" panose="02000000000000000000" pitchFamily="2" charset="0"/>
                <a:cs typeface="4815_KwangMD_Catthai" panose="02000000000000000000" pitchFamily="2" charset="0"/>
              </a:rPr>
              <a:t>เข้าร่วมการรักษา</a:t>
            </a:r>
          </a:p>
          <a:p>
            <a:r>
              <a:rPr lang="en-US" dirty="0" smtClean="0">
                <a:solidFill>
                  <a:schemeClr val="tx1"/>
                </a:solidFill>
                <a:latin typeface="4815_KwangMD_Catthai" panose="02000000000000000000" pitchFamily="2" charset="0"/>
                <a:cs typeface="4815_KwangMD_Catthai" panose="02000000000000000000" pitchFamily="2" charset="0"/>
              </a:rPr>
              <a:t>5.</a:t>
            </a:r>
            <a:r>
              <a:rPr lang="th-TH" dirty="0" smtClean="0">
                <a:solidFill>
                  <a:schemeClr val="tx1"/>
                </a:solidFill>
                <a:latin typeface="4815_KwangMD_Catthai" panose="02000000000000000000" pitchFamily="2" charset="0"/>
                <a:cs typeface="4815_KwangMD_Catthai" panose="02000000000000000000" pitchFamily="2" charset="0"/>
              </a:rPr>
              <a:t>ผ่านการรักษาด้วยยาสมุนไพรตำรับอื่นๆมาก่อนหน้านี้  </a:t>
            </a:r>
          </a:p>
          <a:p>
            <a:r>
              <a:rPr lang="th-TH" dirty="0">
                <a:solidFill>
                  <a:schemeClr val="tx1"/>
                </a:solidFill>
                <a:latin typeface="4815_KwangMD_Catthai" panose="02000000000000000000" pitchFamily="2" charset="0"/>
                <a:cs typeface="4815_KwangMD_Catthai" panose="02000000000000000000" pitchFamily="2" charset="0"/>
              </a:rPr>
              <a:t> </a:t>
            </a:r>
            <a:r>
              <a:rPr lang="th-TH" dirty="0" smtClean="0">
                <a:solidFill>
                  <a:schemeClr val="tx1"/>
                </a:solidFill>
                <a:latin typeface="4815_KwangMD_Catthai" panose="02000000000000000000" pitchFamily="2" charset="0"/>
                <a:cs typeface="4815_KwangMD_Catthai" panose="02000000000000000000" pitchFamily="2" charset="0"/>
              </a:rPr>
              <a:t> แล้วไม่ได้ผล</a:t>
            </a:r>
            <a:endParaRPr lang="th-TH" dirty="0">
              <a:solidFill>
                <a:schemeClr val="tx1"/>
              </a:solidFill>
              <a:latin typeface="4815_KwangMD_Catthai" panose="02000000000000000000" pitchFamily="2" charset="0"/>
              <a:cs typeface="4815_KwangMD_Catthai" panose="02000000000000000000" pitchFamily="2" charset="0"/>
            </a:endParaRPr>
          </a:p>
        </p:txBody>
      </p:sp>
      <p:pic>
        <p:nvPicPr>
          <p:cNvPr id="4098" name="Picture 2" descr="E:\ARJAROHERB PRODUCT\flat icon\teamwork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028069"/>
            <a:ext cx="1585317" cy="1585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E:\ARJAROHERB PRODUCT\flat icon\pharmacist (1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142" y="2652327"/>
            <a:ext cx="1431591" cy="1431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156176" y="1497563"/>
            <a:ext cx="2592288" cy="646331"/>
          </a:xfrm>
          <a:prstGeom prst="rect">
            <a:avLst/>
          </a:prstGeom>
          <a:solidFill>
            <a:srgbClr val="CC99FF"/>
          </a:solidFill>
          <a:ln>
            <a:solidFill>
              <a:srgbClr val="CC99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h-TH" dirty="0" smtClean="0">
                <a:latin typeface="4815_KwangMD_Catthai" panose="02000000000000000000" pitchFamily="2" charset="0"/>
                <a:cs typeface="4815_KwangMD_Catthai" panose="02000000000000000000" pitchFamily="2" charset="0"/>
              </a:rPr>
              <a:t>ผ่านการอบรมหลักสูตรกัญชาแผนไทย</a:t>
            </a:r>
          </a:p>
          <a:p>
            <a:pPr algn="ctr"/>
            <a:r>
              <a:rPr lang="th-TH" dirty="0" smtClean="0">
                <a:latin typeface="4815_KwangMD_Catthai" panose="02000000000000000000" pitchFamily="2" charset="0"/>
                <a:cs typeface="4815_KwangMD_Catthai" panose="02000000000000000000" pitchFamily="2" charset="0"/>
              </a:rPr>
              <a:t>ขึ้นทะเบียนและได้รับอนุญาตสั่งใช้</a:t>
            </a:r>
            <a:endParaRPr lang="th-TH" dirty="0">
              <a:latin typeface="4815_KwangMD_Catthai" panose="02000000000000000000" pitchFamily="2" charset="0"/>
              <a:cs typeface="4815_KwangMD_Catthai" panose="02000000000000000000" pitchFamily="2" charset="0"/>
            </a:endParaRPr>
          </a:p>
        </p:txBody>
      </p:sp>
      <p:pic>
        <p:nvPicPr>
          <p:cNvPr id="5123" name="Picture 3" descr="C:\Users\ch\Downloads\doctor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4168" y="1083593"/>
            <a:ext cx="1234599" cy="1234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2886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ch\Desktop\S__146885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218413"/>
            <a:ext cx="2173219" cy="259228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ch\Desktop\S__146885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706282" y="1413132"/>
            <a:ext cx="2592288" cy="217322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69851" y="341243"/>
            <a:ext cx="7776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b="1" dirty="0" smtClean="0">
                <a:solidFill>
                  <a:srgbClr val="002060"/>
                </a:solidFill>
                <a:latin typeface="4815_KwangMD_Catthai" panose="02000000000000000000" pitchFamily="2" charset="0"/>
                <a:cs typeface="4815_KwangMD_Catthai" panose="02000000000000000000" pitchFamily="2" charset="0"/>
              </a:rPr>
              <a:t>ตำรับยาแผนไทยที่ให้บริการ</a:t>
            </a:r>
            <a:r>
              <a:rPr lang="en-US" sz="3600" b="1" dirty="0" smtClean="0">
                <a:solidFill>
                  <a:srgbClr val="002060"/>
                </a:solidFill>
                <a:latin typeface="4815_KwangMD_Catthai" panose="02000000000000000000" pitchFamily="2" charset="0"/>
                <a:cs typeface="4815_KwangMD_Catthai" panose="02000000000000000000" pitchFamily="2" charset="0"/>
              </a:rPr>
              <a:t> : </a:t>
            </a:r>
            <a:r>
              <a:rPr lang="th-TH" sz="3600" b="1" dirty="0" err="1" smtClean="0">
                <a:solidFill>
                  <a:srgbClr val="002060"/>
                </a:solidFill>
                <a:latin typeface="4815_KwangMD_Catthai" panose="02000000000000000000" pitchFamily="2" charset="0"/>
                <a:cs typeface="4815_KwangMD_Catthai" panose="02000000000000000000" pitchFamily="2" charset="0"/>
              </a:rPr>
              <a:t>ศุข</a:t>
            </a:r>
            <a:r>
              <a:rPr lang="th-TH" sz="3600" b="1" dirty="0" smtClean="0">
                <a:solidFill>
                  <a:srgbClr val="002060"/>
                </a:solidFill>
                <a:latin typeface="4815_KwangMD_Catthai" panose="02000000000000000000" pitchFamily="2" charset="0"/>
                <a:cs typeface="4815_KwangMD_Catthai" panose="02000000000000000000" pitchFamily="2" charset="0"/>
              </a:rPr>
              <a:t>ไส</a:t>
            </a:r>
            <a:r>
              <a:rPr lang="th-TH" sz="3600" b="1" dirty="0" err="1" smtClean="0">
                <a:solidFill>
                  <a:srgbClr val="002060"/>
                </a:solidFill>
                <a:latin typeface="4815_KwangMD_Catthai" panose="02000000000000000000" pitchFamily="2" charset="0"/>
                <a:cs typeface="4815_KwangMD_Catthai" panose="02000000000000000000" pitchFamily="2" charset="0"/>
              </a:rPr>
              <a:t>ยาศน์</a:t>
            </a:r>
            <a:endParaRPr lang="th-TH" sz="2800" b="1" dirty="0">
              <a:solidFill>
                <a:srgbClr val="002060"/>
              </a:solidFill>
              <a:latin typeface="4815_KwangMD_Catthai" panose="02000000000000000000" pitchFamily="2" charset="0"/>
              <a:cs typeface="4815_KwangMD_Catthai" panose="02000000000000000000" pitchFamily="2" charset="0"/>
            </a:endParaRPr>
          </a:p>
        </p:txBody>
      </p:sp>
      <p:cxnSp>
        <p:nvCxnSpPr>
          <p:cNvPr id="6" name="ตัวเชื่อมต่อตรง 5"/>
          <p:cNvCxnSpPr/>
          <p:nvPr/>
        </p:nvCxnSpPr>
        <p:spPr>
          <a:xfrm>
            <a:off x="754435" y="911374"/>
            <a:ext cx="741682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สี่เหลี่ยมผืนผ้า 6"/>
          <p:cNvSpPr/>
          <p:nvPr/>
        </p:nvSpPr>
        <p:spPr>
          <a:xfrm>
            <a:off x="5220072" y="1218413"/>
            <a:ext cx="4572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h-TH" sz="2000" b="1" dirty="0">
                <a:solidFill>
                  <a:srgbClr val="00B050"/>
                </a:solidFill>
                <a:latin typeface="4815_KwangMD_Catthai" panose="02000000000000000000" pitchFamily="2" charset="0"/>
                <a:cs typeface="4815_KwangMD_Catthai" panose="02000000000000000000" pitchFamily="2" charset="0"/>
              </a:rPr>
              <a:t>ข้อบ่งใช้	</a:t>
            </a:r>
            <a:r>
              <a:rPr lang="th-TH" sz="2000" dirty="0">
                <a:latin typeface="4815_KwangMD_Catthai" panose="02000000000000000000" pitchFamily="2" charset="0"/>
                <a:cs typeface="4815_KwangMD_Catthai" panose="02000000000000000000" pitchFamily="2" charset="0"/>
              </a:rPr>
              <a:t>ช่วยเจริญอาหาร ช่วยนอนหลับ</a:t>
            </a:r>
          </a:p>
          <a:p>
            <a:r>
              <a:rPr lang="th-TH" sz="2000" b="1" dirty="0">
                <a:solidFill>
                  <a:srgbClr val="FFC000"/>
                </a:solidFill>
                <a:latin typeface="4815_KwangMD_Catthai" panose="02000000000000000000" pitchFamily="2" charset="0"/>
                <a:cs typeface="4815_KwangMD_Catthai" panose="02000000000000000000" pitchFamily="2" charset="0"/>
              </a:rPr>
              <a:t>สรรพคุณ  </a:t>
            </a:r>
            <a:r>
              <a:rPr lang="th-TH" sz="2000" dirty="0">
                <a:latin typeface="4815_KwangMD_Catthai" panose="02000000000000000000" pitchFamily="2" charset="0"/>
                <a:cs typeface="4815_KwangMD_Catthai" panose="02000000000000000000" pitchFamily="2" charset="0"/>
              </a:rPr>
              <a:t>ช่วยเจริญอาหาร ช่วยนอนหลับ</a:t>
            </a:r>
            <a:endParaRPr lang="th-TH" sz="2000" b="1" dirty="0">
              <a:solidFill>
                <a:srgbClr val="FFC000"/>
              </a:solidFill>
              <a:latin typeface="4815_KwangMD_Catthai" panose="02000000000000000000" pitchFamily="2" charset="0"/>
              <a:cs typeface="4815_KwangMD_Catthai" panose="02000000000000000000" pitchFamily="2" charset="0"/>
            </a:endParaRPr>
          </a:p>
          <a:p>
            <a:r>
              <a:rPr lang="th-TH" sz="2000" b="1" dirty="0">
                <a:solidFill>
                  <a:srgbClr val="7030A0"/>
                </a:solidFill>
                <a:latin typeface="4815_KwangMD_Catthai" panose="02000000000000000000" pitchFamily="2" charset="0"/>
                <a:cs typeface="4815_KwangMD_Catthai" panose="02000000000000000000" pitchFamily="2" charset="0"/>
              </a:rPr>
              <a:t>รูปแบบยา </a:t>
            </a:r>
            <a:r>
              <a:rPr lang="th-TH" sz="2000" b="1" dirty="0">
                <a:latin typeface="4815_KwangMD_Catthai" panose="02000000000000000000" pitchFamily="2" charset="0"/>
                <a:cs typeface="4815_KwangMD_Catthai" panose="02000000000000000000" pitchFamily="2" charset="0"/>
              </a:rPr>
              <a:t>	</a:t>
            </a:r>
            <a:r>
              <a:rPr lang="th-TH" sz="2000" dirty="0">
                <a:latin typeface="4815_KwangMD_Catthai" panose="02000000000000000000" pitchFamily="2" charset="0"/>
                <a:cs typeface="4815_KwangMD_Catthai" panose="02000000000000000000" pitchFamily="2" charset="0"/>
              </a:rPr>
              <a:t>ยาผง </a:t>
            </a:r>
          </a:p>
          <a:p>
            <a:r>
              <a:rPr lang="th-TH" sz="2000" b="1" dirty="0">
                <a:solidFill>
                  <a:schemeClr val="accent4">
                    <a:lumMod val="75000"/>
                  </a:schemeClr>
                </a:solidFill>
                <a:latin typeface="4815_KwangMD_Catthai" panose="02000000000000000000" pitchFamily="2" charset="0"/>
                <a:cs typeface="4815_KwangMD_Catthai" panose="02000000000000000000" pitchFamily="2" charset="0"/>
              </a:rPr>
              <a:t>ขนาดและ</a:t>
            </a:r>
            <a:r>
              <a:rPr lang="th-TH" sz="2000" b="1" dirty="0" smtClean="0">
                <a:solidFill>
                  <a:schemeClr val="accent4">
                    <a:lumMod val="75000"/>
                  </a:schemeClr>
                </a:solidFill>
                <a:latin typeface="4815_KwangMD_Catthai" panose="02000000000000000000" pitchFamily="2" charset="0"/>
                <a:cs typeface="4815_KwangMD_Catthai" panose="02000000000000000000" pitchFamily="2" charset="0"/>
              </a:rPr>
              <a:t>วิธีการใช้</a:t>
            </a:r>
          </a:p>
          <a:p>
            <a:r>
              <a:rPr lang="th-TH" sz="2000" b="1" dirty="0">
                <a:latin typeface="4815_KwangMD_Catthai" panose="02000000000000000000" pitchFamily="2" charset="0"/>
                <a:cs typeface="4815_KwangMD_Catthai" panose="02000000000000000000" pitchFamily="2" charset="0"/>
              </a:rPr>
              <a:t> </a:t>
            </a:r>
            <a:r>
              <a:rPr lang="th-TH" sz="2000" b="1" dirty="0" smtClean="0">
                <a:latin typeface="4815_KwangMD_Catthai" panose="02000000000000000000" pitchFamily="2" charset="0"/>
                <a:cs typeface="4815_KwangMD_Catthai" panose="02000000000000000000" pitchFamily="2" charset="0"/>
              </a:rPr>
              <a:t> </a:t>
            </a:r>
            <a:r>
              <a:rPr lang="th-TH" sz="2000" dirty="0" smtClean="0">
                <a:latin typeface="4815_KwangMD_Catthai" panose="02000000000000000000" pitchFamily="2" charset="0"/>
                <a:cs typeface="4815_KwangMD_Catthai" panose="02000000000000000000" pitchFamily="2" charset="0"/>
              </a:rPr>
              <a:t>รับประทาน</a:t>
            </a:r>
            <a:r>
              <a:rPr lang="th-TH" sz="2000" dirty="0">
                <a:latin typeface="4815_KwangMD_Catthai" panose="02000000000000000000" pitchFamily="2" charset="0"/>
                <a:cs typeface="4815_KwangMD_Catthai" panose="02000000000000000000" pitchFamily="2" charset="0"/>
              </a:rPr>
              <a:t>วันละ </a:t>
            </a:r>
            <a:r>
              <a:rPr lang="en-US" sz="2000" dirty="0">
                <a:latin typeface="4815_KwangMD_Catthai" panose="02000000000000000000" pitchFamily="2" charset="0"/>
                <a:cs typeface="4815_KwangMD_Catthai" panose="02000000000000000000" pitchFamily="2" charset="0"/>
              </a:rPr>
              <a:t>2 </a:t>
            </a:r>
            <a:r>
              <a:rPr lang="th-TH" sz="2000" dirty="0">
                <a:latin typeface="4815_KwangMD_Catthai" panose="02000000000000000000" pitchFamily="2" charset="0"/>
                <a:cs typeface="4815_KwangMD_Catthai" panose="02000000000000000000" pitchFamily="2" charset="0"/>
              </a:rPr>
              <a:t>กรัม วันละ </a:t>
            </a:r>
            <a:r>
              <a:rPr lang="en-US" sz="2000" dirty="0">
                <a:latin typeface="4815_KwangMD_Catthai" panose="02000000000000000000" pitchFamily="2" charset="0"/>
                <a:cs typeface="4815_KwangMD_Catthai" panose="02000000000000000000" pitchFamily="2" charset="0"/>
              </a:rPr>
              <a:t>1 </a:t>
            </a:r>
            <a:r>
              <a:rPr lang="th-TH" sz="2000" dirty="0">
                <a:latin typeface="4815_KwangMD_Catthai" panose="02000000000000000000" pitchFamily="2" charset="0"/>
                <a:cs typeface="4815_KwangMD_Catthai" panose="02000000000000000000" pitchFamily="2" charset="0"/>
              </a:rPr>
              <a:t>ครั้ง ก่อนนอน </a:t>
            </a:r>
            <a:endParaRPr lang="th-TH" sz="2000" dirty="0" smtClean="0">
              <a:latin typeface="4815_KwangMD_Catthai" panose="02000000000000000000" pitchFamily="2" charset="0"/>
              <a:cs typeface="4815_KwangMD_Catthai" panose="02000000000000000000" pitchFamily="2" charset="0"/>
            </a:endParaRPr>
          </a:p>
          <a:p>
            <a:r>
              <a:rPr lang="th-TH" sz="2000" dirty="0">
                <a:latin typeface="4815_KwangMD_Catthai" panose="02000000000000000000" pitchFamily="2" charset="0"/>
                <a:cs typeface="4815_KwangMD_Catthai" panose="02000000000000000000" pitchFamily="2" charset="0"/>
              </a:rPr>
              <a:t> </a:t>
            </a:r>
            <a:r>
              <a:rPr lang="th-TH" sz="2000" dirty="0" smtClean="0">
                <a:latin typeface="4815_KwangMD_Catthai" panose="02000000000000000000" pitchFamily="2" charset="0"/>
                <a:cs typeface="4815_KwangMD_Catthai" panose="02000000000000000000" pitchFamily="2" charset="0"/>
              </a:rPr>
              <a:t> ใช้</a:t>
            </a:r>
            <a:r>
              <a:rPr lang="th-TH" sz="2000" dirty="0">
                <a:latin typeface="4815_KwangMD_Catthai" panose="02000000000000000000" pitchFamily="2" charset="0"/>
                <a:cs typeface="4815_KwangMD_Catthai" panose="02000000000000000000" pitchFamily="2" charset="0"/>
              </a:rPr>
              <a:t>น้ำผึ้งเป็น</a:t>
            </a:r>
            <a:r>
              <a:rPr lang="th-TH" sz="2000" dirty="0" smtClean="0">
                <a:latin typeface="4815_KwangMD_Catthai" panose="02000000000000000000" pitchFamily="2" charset="0"/>
                <a:cs typeface="4815_KwangMD_Catthai" panose="02000000000000000000" pitchFamily="2" charset="0"/>
              </a:rPr>
              <a:t>กระสาย</a:t>
            </a:r>
          </a:p>
          <a:p>
            <a:r>
              <a:rPr lang="th-TH" sz="2000" b="1" dirty="0" smtClean="0">
                <a:solidFill>
                  <a:srgbClr val="FF0000"/>
                </a:solidFill>
                <a:latin typeface="4815_KwangMD_Catthai" panose="02000000000000000000" pitchFamily="2" charset="0"/>
                <a:cs typeface="4815_KwangMD_Catthai" panose="02000000000000000000" pitchFamily="2" charset="0"/>
              </a:rPr>
              <a:t>คำแนะนำเพิ่มเติม</a:t>
            </a:r>
          </a:p>
          <a:p>
            <a:r>
              <a:rPr lang="th-TH" sz="2000" dirty="0">
                <a:latin typeface="4815_KwangMD_Catthai" panose="02000000000000000000" pitchFamily="2" charset="0"/>
                <a:cs typeface="4815_KwangMD_Catthai" panose="02000000000000000000" pitchFamily="2" charset="0"/>
              </a:rPr>
              <a:t> </a:t>
            </a:r>
            <a:r>
              <a:rPr lang="th-TH" sz="2000" dirty="0" smtClean="0">
                <a:latin typeface="4815_KwangMD_Catthai" panose="02000000000000000000" pitchFamily="2" charset="0"/>
                <a:cs typeface="4815_KwangMD_Catthai" panose="02000000000000000000" pitchFamily="2" charset="0"/>
              </a:rPr>
              <a:t> สวด สัพพีติโต </a:t>
            </a:r>
            <a:r>
              <a:rPr lang="en-US" sz="2000" dirty="0" smtClean="0">
                <a:latin typeface="4815_KwangMD_Catthai" panose="02000000000000000000" pitchFamily="2" charset="0"/>
                <a:cs typeface="4815_KwangMD_Catthai" panose="02000000000000000000" pitchFamily="2" charset="0"/>
              </a:rPr>
              <a:t>3</a:t>
            </a:r>
            <a:r>
              <a:rPr lang="th-TH" sz="2000" dirty="0" smtClean="0">
                <a:latin typeface="4815_KwangMD_Catthai" panose="02000000000000000000" pitchFamily="2" charset="0"/>
                <a:cs typeface="4815_KwangMD_Catthai" panose="02000000000000000000" pitchFamily="2" charset="0"/>
              </a:rPr>
              <a:t> จบ ก่อนรับประทานยา</a:t>
            </a:r>
            <a:endParaRPr lang="en-US" sz="2000" dirty="0">
              <a:latin typeface="4815_KwangMD_Catthai" panose="02000000000000000000" pitchFamily="2" charset="0"/>
              <a:cs typeface="4815_KwangMD_Catthai" panose="02000000000000000000" pitchFamily="2" charset="0"/>
            </a:endParaRPr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0" y="4803998"/>
            <a:ext cx="9144000" cy="339502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" name="สี่เหลี่ยมผืนผ้า 8"/>
          <p:cNvSpPr/>
          <p:nvPr/>
        </p:nvSpPr>
        <p:spPr>
          <a:xfrm>
            <a:off x="0" y="4371950"/>
            <a:ext cx="9144000" cy="14401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0" name="สี่เหลี่ยมผืนผ้า 9"/>
          <p:cNvSpPr/>
          <p:nvPr/>
        </p:nvSpPr>
        <p:spPr>
          <a:xfrm>
            <a:off x="-11875" y="4587974"/>
            <a:ext cx="9180512" cy="144016"/>
          </a:xfrm>
          <a:prstGeom prst="rect">
            <a:avLst/>
          </a:prstGeom>
          <a:solidFill>
            <a:srgbClr val="EF77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130667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69851" y="341243"/>
            <a:ext cx="7776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b="1" dirty="0" smtClean="0">
                <a:solidFill>
                  <a:srgbClr val="002060"/>
                </a:solidFill>
                <a:latin typeface="4815_KwangMD_Catthai" panose="02000000000000000000" pitchFamily="2" charset="0"/>
                <a:cs typeface="4815_KwangMD_Catthai" panose="02000000000000000000" pitchFamily="2" charset="0"/>
              </a:rPr>
              <a:t>ผลการดำเนินงานคลินิกกัญชาทางการแพทย์</a:t>
            </a:r>
            <a:endParaRPr lang="th-TH" sz="2800" b="1" dirty="0">
              <a:solidFill>
                <a:srgbClr val="002060"/>
              </a:solidFill>
              <a:latin typeface="4815_KwangMD_Catthai" panose="02000000000000000000" pitchFamily="2" charset="0"/>
              <a:cs typeface="4815_KwangMD_Catthai" panose="02000000000000000000" pitchFamily="2" charset="0"/>
            </a:endParaRPr>
          </a:p>
        </p:txBody>
      </p:sp>
      <p:cxnSp>
        <p:nvCxnSpPr>
          <p:cNvPr id="4" name="ตัวเชื่อมต่อตรง 3"/>
          <p:cNvCxnSpPr/>
          <p:nvPr/>
        </p:nvCxnSpPr>
        <p:spPr>
          <a:xfrm>
            <a:off x="754435" y="911374"/>
            <a:ext cx="741682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18" name="Picture 2" descr="E:\ARJAROHERB PRODUCT\flat icon\teamwork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1131591"/>
            <a:ext cx="906692" cy="906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ch\Downloads\teamwork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131591"/>
            <a:ext cx="913597" cy="913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กลุ่ม 5"/>
          <p:cNvGrpSpPr/>
          <p:nvPr/>
        </p:nvGrpSpPr>
        <p:grpSpPr>
          <a:xfrm>
            <a:off x="899592" y="1635646"/>
            <a:ext cx="977825" cy="886531"/>
            <a:chOff x="3131840" y="1275606"/>
            <a:chExt cx="1296144" cy="1296144"/>
          </a:xfrm>
        </p:grpSpPr>
        <p:sp>
          <p:nvSpPr>
            <p:cNvPr id="5" name="วงรี 4"/>
            <p:cNvSpPr/>
            <p:nvPr/>
          </p:nvSpPr>
          <p:spPr>
            <a:xfrm>
              <a:off x="3131840" y="1347614"/>
              <a:ext cx="1296144" cy="1224136"/>
            </a:xfrm>
            <a:prstGeom prst="ellipse">
              <a:avLst/>
            </a:prstGeom>
            <a:solidFill>
              <a:srgbClr val="FF6699"/>
            </a:solidFill>
            <a:ln>
              <a:solidFill>
                <a:srgbClr val="FF66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9220" name="Picture 4" descr="C:\Users\ch\Downloads\family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1661" y="1275606"/>
              <a:ext cx="1124315" cy="11243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TextBox 9"/>
          <p:cNvSpPr txBox="1"/>
          <p:nvPr/>
        </p:nvSpPr>
        <p:spPr>
          <a:xfrm>
            <a:off x="1690539" y="4731990"/>
            <a:ext cx="7201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 smtClean="0">
                <a:solidFill>
                  <a:srgbClr val="FF0000"/>
                </a:solidFill>
                <a:latin typeface="4815_KwangMD_Catthai" panose="02000000000000000000" pitchFamily="2" charset="0"/>
                <a:cs typeface="4815_KwangMD_Catthai" panose="02000000000000000000" pitchFamily="2" charset="0"/>
              </a:rPr>
              <a:t>ข้อมูลผู้ป่วยที่เข้ารับบริการ ณ คลินิกหางกระรอก ณ วันที่ </a:t>
            </a:r>
            <a:r>
              <a:rPr lang="en-US" dirty="0" smtClean="0">
                <a:solidFill>
                  <a:srgbClr val="FF0000"/>
                </a:solidFill>
                <a:latin typeface="4815_KwangMD_Catthai" panose="02000000000000000000" pitchFamily="2" charset="0"/>
                <a:cs typeface="4815_KwangMD_Catthai" panose="02000000000000000000" pitchFamily="2" charset="0"/>
              </a:rPr>
              <a:t>5</a:t>
            </a:r>
            <a:r>
              <a:rPr lang="th-TH" dirty="0" smtClean="0">
                <a:solidFill>
                  <a:srgbClr val="FF0000"/>
                </a:solidFill>
                <a:latin typeface="4815_KwangMD_Catthai" panose="02000000000000000000" pitchFamily="2" charset="0"/>
                <a:cs typeface="4815_KwangMD_Catthai" panose="02000000000000000000" pitchFamily="2" charset="0"/>
              </a:rPr>
              <a:t> พฤศจิกายน </a:t>
            </a:r>
            <a:r>
              <a:rPr lang="en-US" dirty="0" smtClean="0">
                <a:solidFill>
                  <a:srgbClr val="FF0000"/>
                </a:solidFill>
                <a:latin typeface="4815_KwangMD_Catthai" panose="02000000000000000000" pitchFamily="2" charset="0"/>
                <a:cs typeface="4815_KwangMD_Catthai" panose="02000000000000000000" pitchFamily="2" charset="0"/>
              </a:rPr>
              <a:t>2562</a:t>
            </a:r>
            <a:endParaRPr lang="th-TH" dirty="0">
              <a:solidFill>
                <a:srgbClr val="FF0000"/>
              </a:solidFill>
              <a:latin typeface="4815_KwangMD_Catthai" panose="02000000000000000000" pitchFamily="2" charset="0"/>
              <a:cs typeface="4815_KwangMD_Catthai" panose="020000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7544" y="2571750"/>
            <a:ext cx="1625897" cy="369332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dirty="0" smtClean="0">
                <a:latin typeface="4815_KwangMD_Catthai" panose="02000000000000000000" pitchFamily="2" charset="0"/>
                <a:cs typeface="4815_KwangMD_Catthai" panose="02000000000000000000" pitchFamily="2" charset="0"/>
              </a:rPr>
              <a:t>ผู้รับบริการ</a:t>
            </a:r>
            <a:r>
              <a:rPr lang="en-US" dirty="0" smtClean="0">
                <a:latin typeface="4815_KwangMD_Catthai" panose="02000000000000000000" pitchFamily="2" charset="0"/>
                <a:cs typeface="4815_KwangMD_Catthai" panose="02000000000000000000" pitchFamily="2" charset="0"/>
              </a:rPr>
              <a:t> 233 </a:t>
            </a:r>
            <a:r>
              <a:rPr lang="th-TH" dirty="0" smtClean="0">
                <a:latin typeface="4815_KwangMD_Catthai" panose="02000000000000000000" pitchFamily="2" charset="0"/>
                <a:cs typeface="4815_KwangMD_Catthai" panose="02000000000000000000" pitchFamily="2" charset="0"/>
              </a:rPr>
              <a:t>คน</a:t>
            </a:r>
            <a:endParaRPr lang="th-TH" dirty="0">
              <a:latin typeface="4815_KwangMD_Catthai" panose="02000000000000000000" pitchFamily="2" charset="0"/>
              <a:cs typeface="4815_KwangMD_Catthai" panose="02000000000000000000" pitchFamily="2" charset="0"/>
            </a:endParaRPr>
          </a:p>
        </p:txBody>
      </p:sp>
      <p:pic>
        <p:nvPicPr>
          <p:cNvPr id="12" name="Picture 2" descr="E:\ARJAROHERB PRODUCT\flat icon\teamwork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6818" y="1059582"/>
            <a:ext cx="971946" cy="971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513981" y="2157447"/>
            <a:ext cx="1922115" cy="369332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dirty="0" smtClean="0">
                <a:latin typeface="4815_KwangMD_Catthai" panose="02000000000000000000" pitchFamily="2" charset="0"/>
                <a:cs typeface="4815_KwangMD_Catthai" panose="02000000000000000000" pitchFamily="2" charset="0"/>
              </a:rPr>
              <a:t>ผ่านการคัดกรอง</a:t>
            </a:r>
            <a:r>
              <a:rPr lang="en-US" dirty="0" smtClean="0">
                <a:latin typeface="4815_KwangMD_Catthai" panose="02000000000000000000" pitchFamily="2" charset="0"/>
                <a:cs typeface="4815_KwangMD_Catthai" panose="02000000000000000000" pitchFamily="2" charset="0"/>
              </a:rPr>
              <a:t> 187 </a:t>
            </a:r>
            <a:r>
              <a:rPr lang="th-TH" dirty="0" smtClean="0">
                <a:latin typeface="4815_KwangMD_Catthai" panose="02000000000000000000" pitchFamily="2" charset="0"/>
                <a:cs typeface="4815_KwangMD_Catthai" panose="02000000000000000000" pitchFamily="2" charset="0"/>
              </a:rPr>
              <a:t>คน</a:t>
            </a:r>
            <a:endParaRPr lang="th-TH" dirty="0">
              <a:latin typeface="4815_KwangMD_Catthai" panose="02000000000000000000" pitchFamily="2" charset="0"/>
              <a:cs typeface="4815_KwangMD_Catthai" panose="02000000000000000000" pitchFamily="2" charset="0"/>
            </a:endParaRPr>
          </a:p>
        </p:txBody>
      </p:sp>
      <p:grpSp>
        <p:nvGrpSpPr>
          <p:cNvPr id="9" name="กลุ่ม 8"/>
          <p:cNvGrpSpPr/>
          <p:nvPr/>
        </p:nvGrpSpPr>
        <p:grpSpPr>
          <a:xfrm>
            <a:off x="6465844" y="3270437"/>
            <a:ext cx="792088" cy="792088"/>
            <a:chOff x="3059832" y="3291830"/>
            <a:chExt cx="792088" cy="792088"/>
          </a:xfrm>
        </p:grpSpPr>
        <p:sp>
          <p:nvSpPr>
            <p:cNvPr id="8" name="วงรี 7"/>
            <p:cNvSpPr/>
            <p:nvPr/>
          </p:nvSpPr>
          <p:spPr>
            <a:xfrm>
              <a:off x="3059832" y="3291830"/>
              <a:ext cx="792088" cy="792088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9221" name="Picture 5" descr="C:\Users\ch\Downloads\doctor (3)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0540" y="3368412"/>
              <a:ext cx="650671" cy="6506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222" name="Picture 6" descr="C:\Users\ch\Downloads\nurse (1)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502" y="1150077"/>
            <a:ext cx="833197" cy="83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E:\ARJAROHERB PRODUCT\flat icon\teamwork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4341" y="1158464"/>
            <a:ext cx="971946" cy="971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7" descr="C:\Users\ch\Downloads\doctor (2)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3719" y="1219661"/>
            <a:ext cx="858767" cy="858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6754341" y="2274426"/>
            <a:ext cx="1922115" cy="369332"/>
          </a:xfrm>
          <a:prstGeom prst="rect">
            <a:avLst/>
          </a:prstGeom>
          <a:solidFill>
            <a:srgbClr val="CCFF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dirty="0" smtClean="0">
                <a:latin typeface="4815_KwangMD_Catthai" panose="02000000000000000000" pitchFamily="2" charset="0"/>
                <a:cs typeface="4815_KwangMD_Catthai" panose="02000000000000000000" pitchFamily="2" charset="0"/>
              </a:rPr>
              <a:t>ตรวจรักษา </a:t>
            </a:r>
            <a:r>
              <a:rPr lang="en-US" dirty="0" smtClean="0">
                <a:latin typeface="4815_KwangMD_Catthai" panose="02000000000000000000" pitchFamily="2" charset="0"/>
                <a:cs typeface="4815_KwangMD_Catthai" panose="02000000000000000000" pitchFamily="2" charset="0"/>
              </a:rPr>
              <a:t>187 </a:t>
            </a:r>
            <a:r>
              <a:rPr lang="th-TH" dirty="0" smtClean="0">
                <a:latin typeface="4815_KwangMD_Catthai" panose="02000000000000000000" pitchFamily="2" charset="0"/>
                <a:cs typeface="4815_KwangMD_Catthai" panose="02000000000000000000" pitchFamily="2" charset="0"/>
              </a:rPr>
              <a:t>คน</a:t>
            </a:r>
            <a:endParaRPr lang="th-TH" dirty="0">
              <a:latin typeface="4815_KwangMD_Catthai" panose="02000000000000000000" pitchFamily="2" charset="0"/>
              <a:cs typeface="4815_KwangMD_Catthai" panose="02000000000000000000" pitchFamily="2" charset="0"/>
            </a:endParaRPr>
          </a:p>
        </p:txBody>
      </p:sp>
      <p:pic>
        <p:nvPicPr>
          <p:cNvPr id="22" name="Picture 2" descr="E:\ARJAROHERB PRODUCT\flat icon\teamwork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7082" y="3219822"/>
            <a:ext cx="971946" cy="971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6394301" y="4239982"/>
            <a:ext cx="2066131" cy="369332"/>
          </a:xfrm>
          <a:prstGeom prst="rect">
            <a:avLst/>
          </a:prstGeom>
          <a:solidFill>
            <a:srgbClr val="FFCC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dirty="0" smtClean="0">
                <a:latin typeface="4815_KwangMD_Catthai" panose="02000000000000000000" pitchFamily="2" charset="0"/>
                <a:cs typeface="4815_KwangMD_Catthai" panose="02000000000000000000" pitchFamily="2" charset="0"/>
              </a:rPr>
              <a:t>รับยาและคำแนะนำ</a:t>
            </a:r>
            <a:r>
              <a:rPr lang="en-US" dirty="0" smtClean="0">
                <a:latin typeface="4815_KwangMD_Catthai" panose="02000000000000000000" pitchFamily="2" charset="0"/>
                <a:cs typeface="4815_KwangMD_Catthai" panose="02000000000000000000" pitchFamily="2" charset="0"/>
              </a:rPr>
              <a:t> 187 </a:t>
            </a:r>
            <a:r>
              <a:rPr lang="th-TH" dirty="0" smtClean="0">
                <a:latin typeface="4815_KwangMD_Catthai" panose="02000000000000000000" pitchFamily="2" charset="0"/>
                <a:cs typeface="4815_KwangMD_Catthai" panose="02000000000000000000" pitchFamily="2" charset="0"/>
              </a:rPr>
              <a:t>คน</a:t>
            </a:r>
            <a:endParaRPr lang="th-TH" dirty="0">
              <a:latin typeface="4815_KwangMD_Catthai" panose="02000000000000000000" pitchFamily="2" charset="0"/>
              <a:cs typeface="4815_KwangMD_Catthai" panose="02000000000000000000" pitchFamily="2" charset="0"/>
            </a:endParaRPr>
          </a:p>
        </p:txBody>
      </p:sp>
      <p:pic>
        <p:nvPicPr>
          <p:cNvPr id="9224" name="Picture 8" descr="C:\Users\ch\Downloads\good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6425" y="3244680"/>
            <a:ext cx="843107" cy="843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5" name="Picture 9" descr="C:\Users\ch\Downloads\bad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085" y="3229459"/>
            <a:ext cx="843107" cy="843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3203848" y="4140929"/>
            <a:ext cx="1177081" cy="369332"/>
          </a:xfrm>
          <a:prstGeom prst="rect">
            <a:avLst/>
          </a:prstGeom>
          <a:solidFill>
            <a:srgbClr val="99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dirty="0" smtClean="0">
                <a:latin typeface="4815_KwangMD_Catthai" panose="02000000000000000000" pitchFamily="2" charset="0"/>
                <a:cs typeface="4815_KwangMD_Catthai" panose="02000000000000000000" pitchFamily="2" charset="0"/>
              </a:rPr>
              <a:t>ดีขึ้น </a:t>
            </a:r>
            <a:r>
              <a:rPr lang="en-US" dirty="0" smtClean="0">
                <a:latin typeface="4815_KwangMD_Catthai" panose="02000000000000000000" pitchFamily="2" charset="0"/>
                <a:cs typeface="4815_KwangMD_Catthai" panose="02000000000000000000" pitchFamily="2" charset="0"/>
              </a:rPr>
              <a:t>187 </a:t>
            </a:r>
            <a:r>
              <a:rPr lang="th-TH" dirty="0" smtClean="0">
                <a:latin typeface="4815_KwangMD_Catthai" panose="02000000000000000000" pitchFamily="2" charset="0"/>
                <a:cs typeface="4815_KwangMD_Catthai" panose="02000000000000000000" pitchFamily="2" charset="0"/>
              </a:rPr>
              <a:t>คน</a:t>
            </a:r>
            <a:endParaRPr lang="th-TH" dirty="0">
              <a:latin typeface="4815_KwangMD_Catthai" panose="02000000000000000000" pitchFamily="2" charset="0"/>
              <a:cs typeface="4815_KwangMD_Catthai" panose="02000000000000000000" pitchFamily="2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467877" y="4146634"/>
            <a:ext cx="1033065" cy="369332"/>
          </a:xfrm>
          <a:prstGeom prst="rect">
            <a:avLst/>
          </a:prstGeom>
          <a:solidFill>
            <a:srgbClr val="CC99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dirty="0" smtClean="0">
                <a:latin typeface="4815_KwangMD_Catthai" panose="02000000000000000000" pitchFamily="2" charset="0"/>
                <a:cs typeface="4815_KwangMD_Catthai" panose="02000000000000000000" pitchFamily="2" charset="0"/>
              </a:rPr>
              <a:t>แย่ลง </a:t>
            </a:r>
            <a:r>
              <a:rPr lang="en-US" dirty="0">
                <a:latin typeface="4815_KwangMD_Catthai" panose="02000000000000000000" pitchFamily="2" charset="0"/>
                <a:cs typeface="4815_KwangMD_Catthai" panose="02000000000000000000" pitchFamily="2" charset="0"/>
              </a:rPr>
              <a:t>0</a:t>
            </a:r>
            <a:r>
              <a:rPr lang="en-US" dirty="0" smtClean="0">
                <a:latin typeface="4815_KwangMD_Catthai" panose="02000000000000000000" pitchFamily="2" charset="0"/>
                <a:cs typeface="4815_KwangMD_Catthai" panose="02000000000000000000" pitchFamily="2" charset="0"/>
              </a:rPr>
              <a:t> </a:t>
            </a:r>
            <a:r>
              <a:rPr lang="th-TH" dirty="0" smtClean="0">
                <a:latin typeface="4815_KwangMD_Catthai" panose="02000000000000000000" pitchFamily="2" charset="0"/>
                <a:cs typeface="4815_KwangMD_Catthai" panose="02000000000000000000" pitchFamily="2" charset="0"/>
              </a:rPr>
              <a:t>คน</a:t>
            </a:r>
            <a:endParaRPr lang="th-TH" dirty="0">
              <a:latin typeface="4815_KwangMD_Catthai" panose="02000000000000000000" pitchFamily="2" charset="0"/>
              <a:cs typeface="4815_KwangMD_Catthai" panose="02000000000000000000" pitchFamily="2" charset="0"/>
            </a:endParaRPr>
          </a:p>
        </p:txBody>
      </p:sp>
      <p:pic>
        <p:nvPicPr>
          <p:cNvPr id="9226" name="Picture 10" descr="C:\Users\ch\Downloads\anxiety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532" y="3193528"/>
            <a:ext cx="998240" cy="998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467545" y="4282490"/>
            <a:ext cx="1944215" cy="369332"/>
          </a:xfrm>
          <a:prstGeom prst="rect">
            <a:avLst/>
          </a:prstGeom>
          <a:solidFill>
            <a:srgbClr val="FF99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dirty="0" smtClean="0">
                <a:latin typeface="4815_KwangMD_Catthai" panose="02000000000000000000" pitchFamily="2" charset="0"/>
                <a:cs typeface="4815_KwangMD_Catthai" panose="02000000000000000000" pitchFamily="2" charset="0"/>
              </a:rPr>
              <a:t>อาการข้างเคียง </a:t>
            </a:r>
            <a:r>
              <a:rPr lang="en-US" dirty="0">
                <a:latin typeface="4815_KwangMD_Catthai" panose="02000000000000000000" pitchFamily="2" charset="0"/>
                <a:cs typeface="4815_KwangMD_Catthai" panose="02000000000000000000" pitchFamily="2" charset="0"/>
              </a:rPr>
              <a:t>4</a:t>
            </a:r>
            <a:r>
              <a:rPr lang="en-US" dirty="0" smtClean="0">
                <a:latin typeface="4815_KwangMD_Catthai" panose="02000000000000000000" pitchFamily="2" charset="0"/>
                <a:cs typeface="4815_KwangMD_Catthai" panose="02000000000000000000" pitchFamily="2" charset="0"/>
              </a:rPr>
              <a:t> </a:t>
            </a:r>
            <a:r>
              <a:rPr lang="th-TH" dirty="0" smtClean="0">
                <a:latin typeface="4815_KwangMD_Catthai" panose="02000000000000000000" pitchFamily="2" charset="0"/>
                <a:cs typeface="4815_KwangMD_Catthai" panose="02000000000000000000" pitchFamily="2" charset="0"/>
              </a:rPr>
              <a:t>คน</a:t>
            </a:r>
            <a:endParaRPr lang="th-TH" dirty="0">
              <a:latin typeface="4815_KwangMD_Catthai" panose="02000000000000000000" pitchFamily="2" charset="0"/>
              <a:cs typeface="4815_KwangMD_Catthai" panose="02000000000000000000" pitchFamily="2" charset="0"/>
            </a:endParaRPr>
          </a:p>
        </p:txBody>
      </p:sp>
      <p:sp>
        <p:nvSpPr>
          <p:cNvPr id="11" name="ลูกศรขวา 10"/>
          <p:cNvSpPr/>
          <p:nvPr/>
        </p:nvSpPr>
        <p:spPr>
          <a:xfrm>
            <a:off x="2699792" y="1662683"/>
            <a:ext cx="432048" cy="494764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2" name="ลูกศรขวา 31"/>
          <p:cNvSpPr/>
          <p:nvPr/>
        </p:nvSpPr>
        <p:spPr>
          <a:xfrm>
            <a:off x="5936395" y="1684898"/>
            <a:ext cx="432048" cy="494764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3" name="ลูกศรขวา 32"/>
          <p:cNvSpPr/>
          <p:nvPr/>
        </p:nvSpPr>
        <p:spPr>
          <a:xfrm rot="10800000">
            <a:off x="2636167" y="3562208"/>
            <a:ext cx="432048" cy="494764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4" name="ลูกศรขวา 33"/>
          <p:cNvSpPr/>
          <p:nvPr/>
        </p:nvSpPr>
        <p:spPr>
          <a:xfrm rot="10800000">
            <a:off x="5720371" y="3593023"/>
            <a:ext cx="432048" cy="494764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5" name="ลูกศรขวา 34"/>
          <p:cNvSpPr/>
          <p:nvPr/>
        </p:nvSpPr>
        <p:spPr>
          <a:xfrm rot="5400000">
            <a:off x="7347788" y="2725058"/>
            <a:ext cx="432048" cy="494764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99058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>
            <a:extLst>
              <a:ext uri="{FF2B5EF4-FFF2-40B4-BE49-F238E27FC236}">
                <a16:creationId xmlns:a16="http://schemas.microsoft.com/office/drawing/2014/main" xmlns="" id="{8460AE22-ECDE-4DB7-8988-007099DB6C2C}"/>
              </a:ext>
            </a:extLst>
          </p:cNvPr>
          <p:cNvSpPr/>
          <p:nvPr/>
        </p:nvSpPr>
        <p:spPr>
          <a:xfrm>
            <a:off x="393918" y="1091967"/>
            <a:ext cx="1119217" cy="463973"/>
          </a:xfrm>
          <a:prstGeom prst="rect">
            <a:avLst/>
          </a:prstGeom>
          <a:solidFill>
            <a:srgbClr val="FF0000"/>
          </a:solidFill>
        </p:spPr>
        <p:txBody>
          <a:bodyPr wrap="none">
            <a:spAutoFit/>
          </a:bodyPr>
          <a:lstStyle/>
          <a:p>
            <a:pPr defTabSz="685800" latinLnBrk="0">
              <a:lnSpc>
                <a:spcPct val="115000"/>
              </a:lnSpc>
              <a:spcAft>
                <a:spcPts val="750"/>
              </a:spcAft>
            </a:pPr>
            <a:r>
              <a:rPr lang="en-US" sz="2100" b="1" dirty="0">
                <a:solidFill>
                  <a:prstClr val="black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Part 1 </a:t>
            </a:r>
            <a:r>
              <a:rPr lang="th-TH" sz="2100" b="1" dirty="0">
                <a:solidFill>
                  <a:prstClr val="black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ปลูก</a:t>
            </a:r>
            <a:endParaRPr lang="en-US" sz="135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</p:txBody>
      </p:sp>
      <p:sp>
        <p:nvSpPr>
          <p:cNvPr id="5" name="สี่เหลี่ยมผืนผ้ามุมมน 1">
            <a:extLst>
              <a:ext uri="{FF2B5EF4-FFF2-40B4-BE49-F238E27FC236}">
                <a16:creationId xmlns:a16="http://schemas.microsoft.com/office/drawing/2014/main" xmlns="" id="{B00B6414-BAD2-49D6-A256-3F5F496467DB}"/>
              </a:ext>
            </a:extLst>
          </p:cNvPr>
          <p:cNvSpPr/>
          <p:nvPr/>
        </p:nvSpPr>
        <p:spPr>
          <a:xfrm>
            <a:off x="3360420" y="714376"/>
            <a:ext cx="2971800" cy="917972"/>
          </a:xfrm>
          <a:prstGeom prst="roundRect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 latinLnBrk="0">
              <a:lnSpc>
                <a:spcPct val="115000"/>
              </a:lnSpc>
            </a:pPr>
            <a:r>
              <a:rPr lang="th-TH" sz="1350" b="1" u="sng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H SarabunPSK" panose="020B0500040200020003" pitchFamily="34" charset="-34"/>
              </a:rPr>
              <a:t>ม.ราชมงคลอีสาน</a:t>
            </a:r>
            <a:r>
              <a:rPr lang="th-TH" sz="1350" b="1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H SarabunPSK" panose="020B0500040200020003" pitchFamily="34" charset="-34"/>
              </a:rPr>
              <a:t>  </a:t>
            </a:r>
            <a:r>
              <a:rPr lang="th-TH" sz="1350" b="1" u="sng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H SarabunPSK" panose="020B0500040200020003" pitchFamily="34" charset="-34"/>
              </a:rPr>
              <a:t>ม.เกษตรศาสตร์ </a:t>
            </a:r>
            <a:endParaRPr lang="en-US" sz="900" u="sng" dirty="0">
              <a:solidFill>
                <a:prstClr val="black"/>
              </a:solidFill>
              <a:latin typeface="Calibri" panose="020F0502020204030204"/>
              <a:ea typeface="Calibri" panose="020F0502020204030204" pitchFamily="34" charset="0"/>
              <a:cs typeface="Cordia New" panose="020B0304020202020204" pitchFamily="34" charset="-34"/>
            </a:endParaRPr>
          </a:p>
          <a:p>
            <a:pPr algn="ctr" defTabSz="685800" latinLnBrk="0">
              <a:lnSpc>
                <a:spcPct val="115000"/>
              </a:lnSpc>
            </a:pPr>
            <a:r>
              <a:rPr lang="th-TH" sz="135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H SarabunPSK" panose="020B0500040200020003" pitchFamily="34" charset="-34"/>
              </a:rPr>
              <a:t>สำรวจ รวบรวม สายพันธุ์ท้องถิ่น </a:t>
            </a:r>
            <a:r>
              <a:rPr lang="th-TH" sz="1350" dirty="0">
                <a:solidFill>
                  <a:prstClr val="black"/>
                </a:solidFill>
                <a:latin typeface="TH NiramitIT๙" panose="02000506000000020004" pitchFamily="2" charset="-34"/>
                <a:cs typeface="TH NiramitIT๙" panose="02000506000000020004" pitchFamily="2" charset="-34"/>
              </a:rPr>
              <a:t>และขึ้นทะเบียนสายพันธุ์กัญชาพื้นถิ่น</a:t>
            </a:r>
            <a:r>
              <a:rPr lang="th-TH" sz="1200" dirty="0">
                <a:solidFill>
                  <a:prstClr val="black"/>
                </a:solidFill>
                <a:latin typeface="TH NiramitIT๙" panose="02000506000000020004" pitchFamily="2" charset="-34"/>
                <a:cs typeface="TH NiramitIT๙" panose="02000506000000020004" pitchFamily="2" charset="-34"/>
              </a:rPr>
              <a:t> </a:t>
            </a:r>
            <a:r>
              <a:rPr lang="th-TH" sz="135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H SarabunPSK" panose="020B0500040200020003" pitchFamily="34" charset="-34"/>
              </a:rPr>
              <a:t> การปลูก  ดิน ปุ๋ย  โรงเรือน สภาพแวดล้อม การสกัด ปริมาณสาระสำคัญ</a:t>
            </a:r>
            <a:endParaRPr lang="en-US" sz="1050" dirty="0">
              <a:solidFill>
                <a:prstClr val="black"/>
              </a:solidFill>
              <a:latin typeface="Calibri" panose="020F0502020204030204"/>
              <a:ea typeface="Calibri" panose="020F0502020204030204" pitchFamily="34" charset="0"/>
              <a:cs typeface="Cordia New" panose="020B0304020202020204" pitchFamily="34" charset="-34"/>
            </a:endParaRPr>
          </a:p>
        </p:txBody>
      </p:sp>
      <p:sp>
        <p:nvSpPr>
          <p:cNvPr id="6" name="สี่เหลี่ยมผืนผ้ามุมมน 21">
            <a:extLst>
              <a:ext uri="{FF2B5EF4-FFF2-40B4-BE49-F238E27FC236}">
                <a16:creationId xmlns:a16="http://schemas.microsoft.com/office/drawing/2014/main" xmlns="" id="{9F6990AE-9F74-4704-99DD-59EB3BFEF483}"/>
              </a:ext>
            </a:extLst>
          </p:cNvPr>
          <p:cNvSpPr/>
          <p:nvPr/>
        </p:nvSpPr>
        <p:spPr>
          <a:xfrm>
            <a:off x="1669374" y="1699163"/>
            <a:ext cx="1360408" cy="1106880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</p:spPr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 latinLnBrk="0">
              <a:lnSpc>
                <a:spcPct val="115000"/>
              </a:lnSpc>
            </a:pPr>
            <a:r>
              <a:rPr lang="th-TH" sz="135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H SarabunPSK" panose="020B0500040200020003" pitchFamily="34" charset="-34"/>
              </a:rPr>
              <a:t>กรมการแพทย์แผนไทย</a:t>
            </a:r>
            <a:endParaRPr lang="en-US" sz="9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  <a:p>
            <a:pPr algn="ctr" defTabSz="685800" latinLnBrk="0">
              <a:lnSpc>
                <a:spcPct val="115000"/>
              </a:lnSpc>
            </a:pPr>
            <a:r>
              <a:rPr lang="th-TH" sz="1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H SarabunPSK" panose="020B0500040200020003" pitchFamily="34" charset="-34"/>
              </a:rPr>
              <a:t>สนับสนุนในด้านวิชาการสูตรตำรับ  กฎหมาย ระเบียบ หลักเกณฑ์แนวทาง</a:t>
            </a:r>
            <a:r>
              <a:rPr lang="th-TH" sz="12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H SarabunPSK" panose="020B0500040200020003" pitchFamily="34" charset="-34"/>
              </a:rPr>
              <a:t>ต่างๆ</a:t>
            </a:r>
            <a:r>
              <a:rPr lang="th-TH" sz="1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H SarabunPSK" panose="020B0500040200020003" pitchFamily="34" charset="-34"/>
              </a:rPr>
              <a:t> ที่เกี่ยวข้อง</a:t>
            </a:r>
            <a:endParaRPr lang="en-US" sz="9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</p:txBody>
      </p:sp>
      <p:sp>
        <p:nvSpPr>
          <p:cNvPr id="7" name="สี่เหลี่ยมผืนผ้ามุมมน 10">
            <a:extLst>
              <a:ext uri="{FF2B5EF4-FFF2-40B4-BE49-F238E27FC236}">
                <a16:creationId xmlns:a16="http://schemas.microsoft.com/office/drawing/2014/main" xmlns="" id="{DBE99461-04C0-4B17-82BD-90A1987B856A}"/>
              </a:ext>
            </a:extLst>
          </p:cNvPr>
          <p:cNvSpPr/>
          <p:nvPr/>
        </p:nvSpPr>
        <p:spPr>
          <a:xfrm>
            <a:off x="3421381" y="1699163"/>
            <a:ext cx="3037305" cy="1085651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</p:spPr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 latinLnBrk="0">
              <a:lnSpc>
                <a:spcPct val="115000"/>
              </a:lnSpc>
            </a:pPr>
            <a:r>
              <a:rPr lang="th-TH" sz="1500" b="1" u="sng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H SarabunPSK" panose="020B0500040200020003" pitchFamily="34" charset="-34"/>
              </a:rPr>
              <a:t>รพ.พระอาจารย์</a:t>
            </a:r>
            <a:r>
              <a:rPr lang="th-TH" sz="1500" b="1" u="sng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H SarabunPSK" panose="020B0500040200020003" pitchFamily="34" charset="-34"/>
              </a:rPr>
              <a:t>ฝั้น</a:t>
            </a:r>
            <a:r>
              <a:rPr lang="th-TH" sz="15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H SarabunPSK" panose="020B0500040200020003" pitchFamily="34" charset="-34"/>
              </a:rPr>
              <a:t>ฯ</a:t>
            </a:r>
            <a:r>
              <a:rPr lang="th-TH" sz="15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H SarabunPSK" panose="020B0500040200020003" pitchFamily="34" charset="-34"/>
              </a:rPr>
              <a:t> (</a:t>
            </a:r>
            <a:r>
              <a:rPr lang="en-US" sz="1500" b="1" dirty="0">
                <a:solidFill>
                  <a:prstClr val="black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GMP WHO)</a:t>
            </a:r>
            <a:endParaRPr lang="en-US" sz="105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  <a:p>
            <a:pPr algn="ctr" defTabSz="685800" latinLnBrk="0">
              <a:lnSpc>
                <a:spcPct val="115000"/>
              </a:lnSpc>
            </a:pPr>
            <a:r>
              <a:rPr lang="th-TH" sz="135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H SarabunPSK" panose="020B0500040200020003" pitchFamily="34" charset="-34"/>
              </a:rPr>
              <a:t>ผลิตยา ตำรับยาแผนไทยแห่งชาติ (ยาแผนไทย ใช้ในผู้ป่วยมะเร็ง </a:t>
            </a:r>
            <a:r>
              <a:rPr lang="th-TH" sz="1350" dirty="0">
                <a:solidFill>
                  <a:prstClr val="black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อัมพฤกษ์ อัมพาต </a:t>
            </a:r>
            <a:r>
              <a:rPr lang="en-US" sz="1350" dirty="0">
                <a:solidFill>
                  <a:prstClr val="black"/>
                </a:solidFill>
                <a:latin typeface="TH SarabunPSK" panose="020B0500040200020003" pitchFamily="34" charset="-34"/>
                <a:ea typeface="Calibri" panose="020F0502020204030204" pitchFamily="34" charset="0"/>
              </a:rPr>
              <a:t>1</a:t>
            </a:r>
            <a:r>
              <a:rPr lang="en-US" sz="1350" dirty="0">
                <a:solidFill>
                  <a:prstClr val="black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6</a:t>
            </a:r>
            <a:r>
              <a:rPr lang="th-TH" sz="1350" dirty="0">
                <a:solidFill>
                  <a:prstClr val="black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 ตำรับ </a:t>
            </a:r>
            <a:r>
              <a:rPr lang="th-TH" sz="1350" dirty="0" smtClean="0">
                <a:solidFill>
                  <a:prstClr val="black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ได้แก่ สุข</a:t>
            </a:r>
            <a:r>
              <a:rPr lang="th-TH" sz="1350" dirty="0">
                <a:solidFill>
                  <a:prstClr val="black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ไสยาสน์  น้ำมันสนั่นไตรภพ  ยาทัพยาธิคุณ ยาแก้ลมแก้เส้น ยาอภัยสาลี ยาแก้ลมขึ้นเบื้องสูง เป็นต้น )</a:t>
            </a:r>
            <a:endParaRPr lang="en-US" sz="105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</p:txBody>
      </p:sp>
      <p:sp>
        <p:nvSpPr>
          <p:cNvPr id="8" name="สี่เหลี่ยมผืนผ้ามุมมน 12">
            <a:extLst>
              <a:ext uri="{FF2B5EF4-FFF2-40B4-BE49-F238E27FC236}">
                <a16:creationId xmlns:a16="http://schemas.microsoft.com/office/drawing/2014/main" xmlns="" id="{5E59E94E-D579-49D2-92F4-40D65EDB0C3E}"/>
              </a:ext>
            </a:extLst>
          </p:cNvPr>
          <p:cNvSpPr/>
          <p:nvPr/>
        </p:nvSpPr>
        <p:spPr>
          <a:xfrm>
            <a:off x="6693954" y="2145983"/>
            <a:ext cx="2116845" cy="660060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</p:spPr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 latinLnBrk="0">
              <a:lnSpc>
                <a:spcPct val="115000"/>
              </a:lnSpc>
            </a:pPr>
            <a:r>
              <a:rPr lang="th-TH" sz="15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H SarabunPSK" panose="020B0500040200020003" pitchFamily="34" charset="-34"/>
              </a:rPr>
              <a:t>ม.ขอนแก่น </a:t>
            </a:r>
            <a:endParaRPr lang="en-US" sz="105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  <a:p>
            <a:pPr algn="ctr" defTabSz="685800" latinLnBrk="0">
              <a:lnSpc>
                <a:spcPct val="115000"/>
              </a:lnSpc>
            </a:pPr>
            <a:r>
              <a:rPr lang="th-TH" sz="135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H SarabunPSK" panose="020B0500040200020003" pitchFamily="34" charset="-34"/>
              </a:rPr>
              <a:t>วิจัยผลิตภัณฑ์ยาแผนปัจจุบัน ยาอมใต้ลิ้น  ยาเหน็บ แผ่นแปะ  </a:t>
            </a:r>
            <a:endParaRPr lang="en-US" sz="105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</p:txBody>
      </p:sp>
      <p:sp>
        <p:nvSpPr>
          <p:cNvPr id="9" name="สี่เหลี่ยมผืนผ้า 8">
            <a:extLst>
              <a:ext uri="{FF2B5EF4-FFF2-40B4-BE49-F238E27FC236}">
                <a16:creationId xmlns:a16="http://schemas.microsoft.com/office/drawing/2014/main" xmlns="" id="{58428125-6B9B-4E0D-8E88-113DA8FD34C6}"/>
              </a:ext>
            </a:extLst>
          </p:cNvPr>
          <p:cNvSpPr/>
          <p:nvPr/>
        </p:nvSpPr>
        <p:spPr>
          <a:xfrm>
            <a:off x="243636" y="2126343"/>
            <a:ext cx="1282443" cy="415498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defTabSz="685800" latinLnBrk="0"/>
            <a:r>
              <a:rPr lang="en-US" sz="2100" b="1" dirty="0">
                <a:solidFill>
                  <a:prstClr val="black"/>
                </a:solidFill>
                <a:latin typeface="TH SarabunPSK" panose="020B0500040200020003" pitchFamily="34" charset="-34"/>
                <a:ea typeface="Calibri" panose="020F0502020204030204" pitchFamily="34" charset="0"/>
              </a:rPr>
              <a:t>Part 2</a:t>
            </a:r>
            <a:r>
              <a:rPr lang="th-TH" sz="2100" b="1" dirty="0">
                <a:solidFill>
                  <a:prstClr val="black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	ผลิต</a:t>
            </a:r>
            <a:endParaRPr lang="th-TH" sz="2100" dirty="0">
              <a:solidFill>
                <a:prstClr val="black"/>
              </a:solidFill>
              <a:latin typeface="Calibri" panose="020F0502020204030204"/>
              <a:cs typeface="Cordia New" panose="020B0304020202020204" pitchFamily="34" charset="-34"/>
            </a:endParaRPr>
          </a:p>
        </p:txBody>
      </p:sp>
      <p:sp>
        <p:nvSpPr>
          <p:cNvPr id="10" name="สี่เหลี่ยมผืนผ้ามุมมน 14">
            <a:extLst>
              <a:ext uri="{FF2B5EF4-FFF2-40B4-BE49-F238E27FC236}">
                <a16:creationId xmlns:a16="http://schemas.microsoft.com/office/drawing/2014/main" xmlns="" id="{3BE6EE7F-7F75-4280-9AF9-9A32F035BCE5}"/>
              </a:ext>
            </a:extLst>
          </p:cNvPr>
          <p:cNvSpPr/>
          <p:nvPr/>
        </p:nvSpPr>
        <p:spPr>
          <a:xfrm>
            <a:off x="3524032" y="2829282"/>
            <a:ext cx="2934654" cy="890615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 latinLnBrk="0">
              <a:lnSpc>
                <a:spcPct val="115000"/>
              </a:lnSpc>
            </a:pPr>
            <a:r>
              <a:rPr lang="th-TH" sz="1500" b="1" u="sng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H SarabunPSK" panose="020B0500040200020003" pitchFamily="34" charset="-34"/>
              </a:rPr>
              <a:t>สสจ.สกลนคร </a:t>
            </a:r>
            <a:endParaRPr lang="en-US" sz="105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  <a:p>
            <a:pPr algn="ctr" defTabSz="685800" latinLnBrk="0">
              <a:lnSpc>
                <a:spcPct val="115000"/>
              </a:lnSpc>
            </a:pPr>
            <a:r>
              <a:rPr lang="th-TH" sz="1500" b="1" u="sng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H SarabunPSK" panose="020B0500040200020003" pitchFamily="34" charset="-34"/>
              </a:rPr>
              <a:t>ร่วมกับ กรมการแพทย์แผนไทยฯ</a:t>
            </a:r>
            <a:endParaRPr lang="en-US" sz="105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  <a:p>
            <a:pPr algn="ctr" defTabSz="685800" latinLnBrk="0">
              <a:lnSpc>
                <a:spcPct val="115000"/>
              </a:lnSpc>
            </a:pPr>
            <a:r>
              <a:rPr lang="th-TH" sz="135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H SarabunPSK" panose="020B0500040200020003" pitchFamily="34" charset="-34"/>
              </a:rPr>
              <a:t>รพ. </a:t>
            </a:r>
            <a:r>
              <a:rPr lang="en-US" sz="1350" dirty="0">
                <a:solidFill>
                  <a:prstClr val="black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18 </a:t>
            </a:r>
            <a:r>
              <a:rPr lang="th-TH" sz="1350" dirty="0">
                <a:solidFill>
                  <a:prstClr val="black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แห่ง </a:t>
            </a:r>
            <a:endParaRPr lang="en-US" sz="105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  <a:p>
            <a:pPr algn="ctr" defTabSz="685800" latinLnBrk="0">
              <a:lnSpc>
                <a:spcPct val="115000"/>
              </a:lnSpc>
            </a:pPr>
            <a:r>
              <a:rPr lang="th-TH" sz="135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H SarabunPSK" panose="020B0500040200020003" pitchFamily="34" charset="-34"/>
              </a:rPr>
              <a:t>รพ.</a:t>
            </a:r>
            <a:r>
              <a:rPr lang="th-TH" sz="135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H SarabunPSK" panose="020B0500040200020003" pitchFamily="34" charset="-34"/>
              </a:rPr>
              <a:t>พท</a:t>
            </a:r>
            <a:r>
              <a:rPr lang="th-TH" sz="135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H SarabunPSK" panose="020B0500040200020003" pitchFamily="34" charset="-34"/>
              </a:rPr>
              <a:t>.วัดคำประมง และ รพ.</a:t>
            </a:r>
            <a:r>
              <a:rPr lang="th-TH" sz="135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H SarabunPSK" panose="020B0500040200020003" pitchFamily="34" charset="-34"/>
              </a:rPr>
              <a:t>พท</a:t>
            </a:r>
            <a:r>
              <a:rPr lang="th-TH" sz="135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H SarabunPSK" panose="020B0500040200020003" pitchFamily="34" charset="-34"/>
              </a:rPr>
              <a:t>.หลวงปู่</a:t>
            </a:r>
            <a:r>
              <a:rPr lang="th-TH" sz="135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H SarabunPSK" panose="020B0500040200020003" pitchFamily="34" charset="-34"/>
              </a:rPr>
              <a:t>แฟ๊บ</a:t>
            </a:r>
            <a:endParaRPr lang="en-US" sz="105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</p:txBody>
      </p:sp>
      <p:sp>
        <p:nvSpPr>
          <p:cNvPr id="11" name="สี่เหลี่ยมผืนผ้ามุมมน 16">
            <a:extLst>
              <a:ext uri="{FF2B5EF4-FFF2-40B4-BE49-F238E27FC236}">
                <a16:creationId xmlns:a16="http://schemas.microsoft.com/office/drawing/2014/main" xmlns="" id="{415D1C2D-10DC-44C9-B562-97197CB4C5F1}"/>
              </a:ext>
            </a:extLst>
          </p:cNvPr>
          <p:cNvSpPr/>
          <p:nvPr/>
        </p:nvSpPr>
        <p:spPr>
          <a:xfrm>
            <a:off x="6914219" y="2976000"/>
            <a:ext cx="1300163" cy="550995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 latinLnBrk="0">
              <a:lnSpc>
                <a:spcPct val="115000"/>
              </a:lnSpc>
            </a:pPr>
            <a:r>
              <a:rPr lang="th-TH" sz="15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H SarabunPSK" panose="020B0500040200020003" pitchFamily="34" charset="-34"/>
              </a:rPr>
              <a:t>ผู้ป่วย</a:t>
            </a:r>
            <a:endParaRPr lang="en-US" sz="105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  <a:p>
            <a:pPr algn="ctr" defTabSz="685800" latinLnBrk="0">
              <a:lnSpc>
                <a:spcPct val="115000"/>
              </a:lnSpc>
            </a:pPr>
            <a:r>
              <a:rPr lang="th-TH" sz="135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H SarabunPSK" panose="020B0500040200020003" pitchFamily="34" charset="-34"/>
              </a:rPr>
              <a:t>โรคมะเร็ง และ  </a:t>
            </a:r>
            <a:r>
              <a:rPr lang="th-TH" sz="1350" dirty="0" smtClean="0">
                <a:solidFill>
                  <a:prstClr val="black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อื่นๆ</a:t>
            </a:r>
            <a:r>
              <a:rPr lang="en-US" sz="1350" dirty="0">
                <a:solidFill>
                  <a:prstClr val="black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 </a:t>
            </a:r>
            <a:endParaRPr lang="en-US" sz="105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</p:txBody>
      </p:sp>
      <p:sp>
        <p:nvSpPr>
          <p:cNvPr id="12" name="สี่เหลี่ยมผืนผ้ามุมมน 19">
            <a:extLst>
              <a:ext uri="{FF2B5EF4-FFF2-40B4-BE49-F238E27FC236}">
                <a16:creationId xmlns:a16="http://schemas.microsoft.com/office/drawing/2014/main" xmlns="" id="{1799D018-8B12-476F-9B51-09BDF0C32EAF}"/>
              </a:ext>
            </a:extLst>
          </p:cNvPr>
          <p:cNvSpPr/>
          <p:nvPr/>
        </p:nvSpPr>
        <p:spPr>
          <a:xfrm>
            <a:off x="3524034" y="3849411"/>
            <a:ext cx="2796281" cy="545293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</a:ln>
          <a:effectLst/>
        </p:spPr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 latinLnBrk="0">
              <a:lnSpc>
                <a:spcPct val="115000"/>
              </a:lnSpc>
            </a:pPr>
            <a:r>
              <a:rPr lang="th-TH" sz="1350" b="1" u="sng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H SarabunPSK" panose="020B0500040200020003" pitchFamily="34" charset="-34"/>
              </a:rPr>
              <a:t>ม.ราชภัฏ</a:t>
            </a:r>
            <a:r>
              <a:rPr lang="th-TH" sz="135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H SarabunPSK" panose="020B0500040200020003" pitchFamily="34" charset="-34"/>
              </a:rPr>
              <a:t> และ</a:t>
            </a:r>
            <a:r>
              <a:rPr lang="th-TH" sz="135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H SarabunPSK" panose="020B0500040200020003" pitchFamily="34" charset="-34"/>
              </a:rPr>
              <a:t>สสจ</a:t>
            </a:r>
            <a:r>
              <a:rPr lang="en-US" sz="1350" b="1" dirty="0">
                <a:solidFill>
                  <a:prstClr val="black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.</a:t>
            </a:r>
            <a:r>
              <a:rPr lang="th-TH" sz="1350" b="1" dirty="0">
                <a:solidFill>
                  <a:prstClr val="black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สกลนคร  </a:t>
            </a:r>
            <a:r>
              <a:rPr lang="th-TH" sz="1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H SarabunPSK" panose="020B0500040200020003" pitchFamily="34" charset="-34"/>
              </a:rPr>
              <a:t>วิจัยเชิงเศรษฐศาสตร์ สังคม </a:t>
            </a:r>
            <a:r>
              <a:rPr lang="en-US" sz="1200" dirty="0">
                <a:solidFill>
                  <a:prstClr val="black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(</a:t>
            </a:r>
            <a:r>
              <a:rPr lang="th-TH" sz="1200" dirty="0">
                <a:solidFill>
                  <a:prstClr val="black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ต้นทุน องค์ความรู้พื้นบ้าน ทัศนคติ   การยอมรับ</a:t>
            </a:r>
            <a:r>
              <a:rPr lang="en-US" sz="1200" dirty="0">
                <a:solidFill>
                  <a:prstClr val="black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)</a:t>
            </a:r>
            <a:endParaRPr lang="en-US" sz="9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</p:txBody>
      </p:sp>
      <p:sp>
        <p:nvSpPr>
          <p:cNvPr id="13" name="สี่เหลี่ยมผืนผ้ามุมมน 7">
            <a:extLst>
              <a:ext uri="{FF2B5EF4-FFF2-40B4-BE49-F238E27FC236}">
                <a16:creationId xmlns:a16="http://schemas.microsoft.com/office/drawing/2014/main" xmlns="" id="{F162D4A8-41AF-45CC-A377-37ED75271BC6}"/>
              </a:ext>
            </a:extLst>
          </p:cNvPr>
          <p:cNvSpPr/>
          <p:nvPr/>
        </p:nvSpPr>
        <p:spPr>
          <a:xfrm>
            <a:off x="6953269" y="3719898"/>
            <a:ext cx="1222058" cy="618860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</a:ln>
          <a:effectLst/>
        </p:spPr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 latinLnBrk="0">
              <a:lnSpc>
                <a:spcPct val="115000"/>
              </a:lnSpc>
            </a:pPr>
            <a:r>
              <a:rPr lang="th-TH" sz="135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H SarabunPSK" panose="020B0500040200020003" pitchFamily="34" charset="-34"/>
              </a:rPr>
              <a:t>ประชาชน ญาติ     </a:t>
            </a:r>
          </a:p>
          <a:p>
            <a:pPr algn="ctr" defTabSz="685800" latinLnBrk="0">
              <a:lnSpc>
                <a:spcPct val="115000"/>
              </a:lnSpc>
            </a:pPr>
            <a:r>
              <a:rPr lang="th-TH" sz="135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H SarabunPSK" panose="020B0500040200020003" pitchFamily="34" charset="-34"/>
              </a:rPr>
              <a:t>ผู้มีส่วนได้ส่วนเสีย</a:t>
            </a:r>
            <a:endParaRPr lang="en-US" sz="9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  <a:p>
            <a:pPr algn="ctr" defTabSz="685800" latinLnBrk="0">
              <a:lnSpc>
                <a:spcPct val="115000"/>
              </a:lnSpc>
            </a:pPr>
            <a:r>
              <a:rPr lang="en-US" sz="1200" dirty="0">
                <a:solidFill>
                  <a:prstClr val="black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 </a:t>
            </a:r>
            <a:endParaRPr lang="en-US" sz="9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</p:txBody>
      </p:sp>
      <p:sp>
        <p:nvSpPr>
          <p:cNvPr id="14" name="สี่เหลี่ยมผืนผ้า 13">
            <a:extLst>
              <a:ext uri="{FF2B5EF4-FFF2-40B4-BE49-F238E27FC236}">
                <a16:creationId xmlns:a16="http://schemas.microsoft.com/office/drawing/2014/main" xmlns="" id="{328F5E2A-6DDB-47AD-9AC0-8CE8EEF78696}"/>
              </a:ext>
            </a:extLst>
          </p:cNvPr>
          <p:cNvSpPr/>
          <p:nvPr/>
        </p:nvSpPr>
        <p:spPr>
          <a:xfrm>
            <a:off x="205764" y="3152938"/>
            <a:ext cx="1367682" cy="415498"/>
          </a:xfrm>
          <a:prstGeom prst="rect">
            <a:avLst/>
          </a:prstGeom>
          <a:solidFill>
            <a:srgbClr val="92D050"/>
          </a:solidFill>
        </p:spPr>
        <p:txBody>
          <a:bodyPr wrap="none">
            <a:spAutoFit/>
          </a:bodyPr>
          <a:lstStyle/>
          <a:p>
            <a:pPr defTabSz="685800" latinLnBrk="0"/>
            <a:r>
              <a:rPr lang="en-US" sz="2100" b="1" dirty="0">
                <a:solidFill>
                  <a:prstClr val="black"/>
                </a:solidFill>
                <a:latin typeface="TH SarabunPSK" panose="020B0500040200020003" pitchFamily="34" charset="-34"/>
                <a:ea typeface="Calibri" panose="020F0502020204030204" pitchFamily="34" charset="0"/>
              </a:rPr>
              <a:t>Part 3</a:t>
            </a:r>
            <a:r>
              <a:rPr lang="th-TH" sz="2100" b="1" dirty="0">
                <a:solidFill>
                  <a:prstClr val="black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	คลินิก</a:t>
            </a:r>
            <a:endParaRPr lang="th-TH" sz="2100" dirty="0">
              <a:solidFill>
                <a:prstClr val="black"/>
              </a:solidFill>
              <a:latin typeface="Calibri" panose="020F0502020204030204"/>
              <a:cs typeface="Cordia New" panose="020B0304020202020204" pitchFamily="34" charset="-34"/>
            </a:endParaRPr>
          </a:p>
        </p:txBody>
      </p:sp>
      <p:sp>
        <p:nvSpPr>
          <p:cNvPr id="15" name="สี่เหลี่ยมผืนผ้า 14">
            <a:extLst>
              <a:ext uri="{FF2B5EF4-FFF2-40B4-BE49-F238E27FC236}">
                <a16:creationId xmlns:a16="http://schemas.microsoft.com/office/drawing/2014/main" xmlns="" id="{73DDCCD8-42B1-4F05-8BC6-17A95CF148B4}"/>
              </a:ext>
            </a:extLst>
          </p:cNvPr>
          <p:cNvSpPr/>
          <p:nvPr/>
        </p:nvSpPr>
        <p:spPr>
          <a:xfrm>
            <a:off x="205764" y="4008090"/>
            <a:ext cx="1259600" cy="463973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defTabSz="685800" latinLnBrk="0">
              <a:lnSpc>
                <a:spcPct val="115000"/>
              </a:lnSpc>
              <a:spcAft>
                <a:spcPts val="750"/>
              </a:spcAft>
            </a:pPr>
            <a:r>
              <a:rPr lang="en-US" sz="2100" b="1" dirty="0">
                <a:solidFill>
                  <a:prstClr val="black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 </a:t>
            </a:r>
            <a:r>
              <a:rPr lang="en-US" sz="2100" b="1" dirty="0">
                <a:solidFill>
                  <a:prstClr val="black"/>
                </a:solidFill>
                <a:latin typeface="TH SarabunPSK" panose="020B0500040200020003" pitchFamily="34" charset="-34"/>
                <a:ea typeface="Calibri" panose="020F0502020204030204" pitchFamily="34" charset="0"/>
              </a:rPr>
              <a:t>Part </a:t>
            </a:r>
            <a:r>
              <a:rPr lang="en-US" sz="2100" b="1" dirty="0">
                <a:solidFill>
                  <a:prstClr val="black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4 </a:t>
            </a:r>
            <a:r>
              <a:rPr lang="th-TH" sz="2100" b="1" dirty="0">
                <a:solidFill>
                  <a:prstClr val="black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สังคม</a:t>
            </a:r>
            <a:endParaRPr lang="en-US" sz="135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</p:txBody>
      </p:sp>
      <p:cxnSp>
        <p:nvCxnSpPr>
          <p:cNvPr id="16" name="ลูกศรเชื่อมต่อแบบตรง 15">
            <a:extLst>
              <a:ext uri="{FF2B5EF4-FFF2-40B4-BE49-F238E27FC236}">
                <a16:creationId xmlns:a16="http://schemas.microsoft.com/office/drawing/2014/main" xmlns="" id="{410AB98C-5E7E-4FD0-90FE-667F722FF2B5}"/>
              </a:ext>
            </a:extLst>
          </p:cNvPr>
          <p:cNvCxnSpPr>
            <a:cxnSpLocks/>
          </p:cNvCxnSpPr>
          <p:nvPr/>
        </p:nvCxnSpPr>
        <p:spPr>
          <a:xfrm flipV="1">
            <a:off x="3073798" y="1492104"/>
            <a:ext cx="237737" cy="228290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sp>
        <p:nvSpPr>
          <p:cNvPr id="18" name="สี่เหลี่ยมผืนผ้า 17">
            <a:extLst>
              <a:ext uri="{FF2B5EF4-FFF2-40B4-BE49-F238E27FC236}">
                <a16:creationId xmlns:a16="http://schemas.microsoft.com/office/drawing/2014/main" xmlns="" id="{6AE6F6D2-5F21-4B48-9B10-00701FC1CEEF}"/>
              </a:ext>
            </a:extLst>
          </p:cNvPr>
          <p:cNvSpPr/>
          <p:nvPr/>
        </p:nvSpPr>
        <p:spPr>
          <a:xfrm>
            <a:off x="6668897" y="859235"/>
            <a:ext cx="853119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 latinLnBrk="0"/>
            <a:r>
              <a:rPr lang="th-TH" sz="2100" b="1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H SarabunIT๙" panose="020B0500040200020003" pitchFamily="34" charset="-34"/>
              </a:rPr>
              <a:t>สารสกัด </a:t>
            </a:r>
            <a:endParaRPr lang="th-TH" sz="2100" dirty="0">
              <a:solidFill>
                <a:prstClr val="black"/>
              </a:solidFill>
              <a:latin typeface="Calibri" panose="020F0502020204030204"/>
              <a:cs typeface="Cordia New" panose="020B0304020202020204" pitchFamily="34" charset="-34"/>
            </a:endParaRPr>
          </a:p>
        </p:txBody>
      </p:sp>
      <p:cxnSp>
        <p:nvCxnSpPr>
          <p:cNvPr id="25" name="ลูกศรเชื่อมต่อแบบตรง 24">
            <a:extLst>
              <a:ext uri="{FF2B5EF4-FFF2-40B4-BE49-F238E27FC236}">
                <a16:creationId xmlns:a16="http://schemas.microsoft.com/office/drawing/2014/main" xmlns="" id="{948BE8F9-2D40-4F4D-84E1-EFC8A5E3D86E}"/>
              </a:ext>
            </a:extLst>
          </p:cNvPr>
          <p:cNvCxnSpPr>
            <a:cxnSpLocks/>
          </p:cNvCxnSpPr>
          <p:nvPr/>
        </p:nvCxnSpPr>
        <p:spPr>
          <a:xfrm>
            <a:off x="3084705" y="2317433"/>
            <a:ext cx="35191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ลูกศรเชื่อมต่อแบบตรง 25">
            <a:extLst>
              <a:ext uri="{FF2B5EF4-FFF2-40B4-BE49-F238E27FC236}">
                <a16:creationId xmlns:a16="http://schemas.microsoft.com/office/drawing/2014/main" xmlns="" id="{7106F397-F917-4402-8E08-878800CE9042}"/>
              </a:ext>
            </a:extLst>
          </p:cNvPr>
          <p:cNvCxnSpPr>
            <a:cxnSpLocks/>
          </p:cNvCxnSpPr>
          <p:nvPr/>
        </p:nvCxnSpPr>
        <p:spPr>
          <a:xfrm>
            <a:off x="6450806" y="2346008"/>
            <a:ext cx="21809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ลูกศร: ลง 26">
            <a:extLst>
              <a:ext uri="{FF2B5EF4-FFF2-40B4-BE49-F238E27FC236}">
                <a16:creationId xmlns:a16="http://schemas.microsoft.com/office/drawing/2014/main" xmlns="" id="{E777A51F-9E57-40F2-B83B-AD6D1BE1E194}"/>
              </a:ext>
            </a:extLst>
          </p:cNvPr>
          <p:cNvSpPr/>
          <p:nvPr/>
        </p:nvSpPr>
        <p:spPr>
          <a:xfrm>
            <a:off x="709354" y="1492104"/>
            <a:ext cx="264410" cy="54529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0"/>
            <a:endParaRPr lang="th-TH" sz="2100">
              <a:solidFill>
                <a:prstClr val="white"/>
              </a:solidFill>
              <a:latin typeface="Calibri" panose="020F0502020204030204"/>
              <a:cs typeface="Cordia New" panose="020B0304020202020204" pitchFamily="34" charset="-34"/>
            </a:endParaRPr>
          </a:p>
        </p:txBody>
      </p:sp>
      <p:sp>
        <p:nvSpPr>
          <p:cNvPr id="28" name="ลูกศร: ลง 27">
            <a:extLst>
              <a:ext uri="{FF2B5EF4-FFF2-40B4-BE49-F238E27FC236}">
                <a16:creationId xmlns:a16="http://schemas.microsoft.com/office/drawing/2014/main" xmlns="" id="{15B8141F-EB0E-4899-A14F-26D3D986B989}"/>
              </a:ext>
            </a:extLst>
          </p:cNvPr>
          <p:cNvSpPr/>
          <p:nvPr/>
        </p:nvSpPr>
        <p:spPr>
          <a:xfrm>
            <a:off x="709354" y="2468460"/>
            <a:ext cx="262813" cy="61478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0"/>
            <a:endParaRPr lang="th-TH" sz="2100">
              <a:solidFill>
                <a:prstClr val="white"/>
              </a:solidFill>
              <a:latin typeface="Calibri" panose="020F0502020204030204"/>
              <a:cs typeface="Cordia New" panose="020B0304020202020204" pitchFamily="34" charset="-34"/>
            </a:endParaRPr>
          </a:p>
        </p:txBody>
      </p:sp>
      <p:sp>
        <p:nvSpPr>
          <p:cNvPr id="29" name="ลูกศร: ลง 28">
            <a:extLst>
              <a:ext uri="{FF2B5EF4-FFF2-40B4-BE49-F238E27FC236}">
                <a16:creationId xmlns:a16="http://schemas.microsoft.com/office/drawing/2014/main" xmlns="" id="{93462149-B2C5-483E-A0EF-C653BB88FC65}"/>
              </a:ext>
            </a:extLst>
          </p:cNvPr>
          <p:cNvSpPr/>
          <p:nvPr/>
        </p:nvSpPr>
        <p:spPr>
          <a:xfrm>
            <a:off x="682212" y="3447250"/>
            <a:ext cx="264410" cy="54529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0"/>
            <a:endParaRPr lang="th-TH" sz="2100">
              <a:solidFill>
                <a:prstClr val="white"/>
              </a:solidFill>
              <a:latin typeface="Calibri" panose="020F0502020204030204"/>
              <a:cs typeface="Cordia New" panose="020B0304020202020204" pitchFamily="34" charset="-34"/>
            </a:endParaRPr>
          </a:p>
        </p:txBody>
      </p:sp>
      <p:cxnSp>
        <p:nvCxnSpPr>
          <p:cNvPr id="31" name="ลูกศรเชื่อมต่อแบบตรง 30">
            <a:extLst>
              <a:ext uri="{FF2B5EF4-FFF2-40B4-BE49-F238E27FC236}">
                <a16:creationId xmlns:a16="http://schemas.microsoft.com/office/drawing/2014/main" xmlns="" id="{54F789EC-E680-4815-A90D-0B5182E652A7}"/>
              </a:ext>
            </a:extLst>
          </p:cNvPr>
          <p:cNvCxnSpPr>
            <a:cxnSpLocks/>
          </p:cNvCxnSpPr>
          <p:nvPr/>
        </p:nvCxnSpPr>
        <p:spPr>
          <a:xfrm flipV="1">
            <a:off x="6385560" y="3526995"/>
            <a:ext cx="472202" cy="367778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cxnSp>
        <p:nvCxnSpPr>
          <p:cNvPr id="33" name="ลูกศรเชื่อมต่อแบบตรง 32">
            <a:extLst>
              <a:ext uri="{FF2B5EF4-FFF2-40B4-BE49-F238E27FC236}">
                <a16:creationId xmlns:a16="http://schemas.microsoft.com/office/drawing/2014/main" xmlns="" id="{0FD13136-79D5-4247-94DF-171B9CCEC827}"/>
              </a:ext>
            </a:extLst>
          </p:cNvPr>
          <p:cNvCxnSpPr>
            <a:cxnSpLocks/>
          </p:cNvCxnSpPr>
          <p:nvPr/>
        </p:nvCxnSpPr>
        <p:spPr>
          <a:xfrm>
            <a:off x="6370321" y="3251498"/>
            <a:ext cx="528657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ลูกศรเชื่อมต่อแบบตรง 34">
            <a:extLst>
              <a:ext uri="{FF2B5EF4-FFF2-40B4-BE49-F238E27FC236}">
                <a16:creationId xmlns:a16="http://schemas.microsoft.com/office/drawing/2014/main" xmlns="" id="{EFDC0C7A-B8AE-4FA3-AABE-AB5FE48D1AA3}"/>
              </a:ext>
            </a:extLst>
          </p:cNvPr>
          <p:cNvCxnSpPr>
            <a:cxnSpLocks/>
          </p:cNvCxnSpPr>
          <p:nvPr/>
        </p:nvCxnSpPr>
        <p:spPr>
          <a:xfrm>
            <a:off x="6355081" y="4074458"/>
            <a:ext cx="528657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ลูกศรเชื่อมต่อแบบตรง 29">
            <a:extLst>
              <a:ext uri="{FF2B5EF4-FFF2-40B4-BE49-F238E27FC236}">
                <a16:creationId xmlns:a16="http://schemas.microsoft.com/office/drawing/2014/main" xmlns="" id="{B4D2B890-8D0A-4267-A662-A8E3FE707C53}"/>
              </a:ext>
            </a:extLst>
          </p:cNvPr>
          <p:cNvCxnSpPr>
            <a:cxnSpLocks/>
          </p:cNvCxnSpPr>
          <p:nvPr/>
        </p:nvCxnSpPr>
        <p:spPr>
          <a:xfrm>
            <a:off x="3084705" y="2784813"/>
            <a:ext cx="363128" cy="168327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sp>
        <p:nvSpPr>
          <p:cNvPr id="32" name="สี่เหลี่ยมผืนผ้ามุมมน 12">
            <a:extLst>
              <a:ext uri="{FF2B5EF4-FFF2-40B4-BE49-F238E27FC236}">
                <a16:creationId xmlns:a16="http://schemas.microsoft.com/office/drawing/2014/main" xmlns="" id="{2BBD4F33-3A6B-409A-A3C6-DD337FBBF8F7}"/>
              </a:ext>
            </a:extLst>
          </p:cNvPr>
          <p:cNvSpPr/>
          <p:nvPr/>
        </p:nvSpPr>
        <p:spPr>
          <a:xfrm>
            <a:off x="6668897" y="1346637"/>
            <a:ext cx="2116845" cy="547463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</a:ln>
          <a:effectLst/>
        </p:spPr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 latinLnBrk="0">
              <a:lnSpc>
                <a:spcPct val="115000"/>
              </a:lnSpc>
            </a:pPr>
            <a:r>
              <a:rPr lang="th-TH" sz="1500" b="1" u="sng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H SarabunPSK" panose="020B0500040200020003" pitchFamily="34" charset="-34"/>
              </a:rPr>
              <a:t>ม.ราชมงคลอีสาน</a:t>
            </a:r>
            <a:r>
              <a:rPr lang="th-TH" sz="1500" b="1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H SarabunPSK" panose="020B0500040200020003" pitchFamily="34" charset="-34"/>
              </a:rPr>
              <a:t> </a:t>
            </a:r>
          </a:p>
          <a:p>
            <a:pPr algn="ctr" defTabSz="685800" latinLnBrk="0">
              <a:lnSpc>
                <a:spcPct val="115000"/>
              </a:lnSpc>
            </a:pPr>
            <a:r>
              <a:rPr lang="th-TH" sz="135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H SarabunPSK" panose="020B0500040200020003" pitchFamily="34" charset="-34"/>
              </a:rPr>
              <a:t>ตรวจวิเคราะห์สารสำคัญ </a:t>
            </a:r>
            <a:endParaRPr lang="en-US" sz="105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</p:txBody>
      </p:sp>
      <p:cxnSp>
        <p:nvCxnSpPr>
          <p:cNvPr id="34" name="ลูกศรเชื่อมต่อแบบตรง 33">
            <a:extLst>
              <a:ext uri="{FF2B5EF4-FFF2-40B4-BE49-F238E27FC236}">
                <a16:creationId xmlns:a16="http://schemas.microsoft.com/office/drawing/2014/main" xmlns="" id="{DF299A11-C2A6-4E14-9617-450BBC737D1D}"/>
              </a:ext>
            </a:extLst>
          </p:cNvPr>
          <p:cNvCxnSpPr>
            <a:cxnSpLocks/>
          </p:cNvCxnSpPr>
          <p:nvPr/>
        </p:nvCxnSpPr>
        <p:spPr>
          <a:xfrm>
            <a:off x="6335812" y="936366"/>
            <a:ext cx="579488" cy="372550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cxnSp>
        <p:nvCxnSpPr>
          <p:cNvPr id="36" name="ลูกศรเชื่อมต่อแบบตรง 35">
            <a:extLst>
              <a:ext uri="{FF2B5EF4-FFF2-40B4-BE49-F238E27FC236}">
                <a16:creationId xmlns:a16="http://schemas.microsoft.com/office/drawing/2014/main" xmlns="" id="{C30DD440-1F22-4EBA-8173-A9C147F17167}"/>
              </a:ext>
            </a:extLst>
          </p:cNvPr>
          <p:cNvCxnSpPr>
            <a:cxnSpLocks/>
          </p:cNvCxnSpPr>
          <p:nvPr/>
        </p:nvCxnSpPr>
        <p:spPr>
          <a:xfrm flipV="1">
            <a:off x="6497922" y="1931823"/>
            <a:ext cx="341948" cy="294311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896626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341243"/>
            <a:ext cx="7776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b="1" dirty="0" smtClean="0">
                <a:solidFill>
                  <a:srgbClr val="002060"/>
                </a:solidFill>
                <a:latin typeface="4815_KwangMD_Catthai" panose="02000000000000000000" pitchFamily="2" charset="0"/>
                <a:cs typeface="4815_KwangMD_Catthai" panose="02000000000000000000" pitchFamily="2" charset="0"/>
              </a:rPr>
              <a:t>สถานที่ผลิตยาสมุนไพร </a:t>
            </a:r>
            <a:r>
              <a:rPr lang="en-US" sz="3600" b="1" dirty="0" smtClean="0">
                <a:solidFill>
                  <a:srgbClr val="002060"/>
                </a:solidFill>
                <a:latin typeface="4815_KwangMD_Catthai" panose="02000000000000000000" pitchFamily="2" charset="0"/>
                <a:cs typeface="4815_KwangMD_Catthai" panose="02000000000000000000" pitchFamily="2" charset="0"/>
              </a:rPr>
              <a:t>: </a:t>
            </a:r>
            <a:r>
              <a:rPr lang="th-TH" sz="3600" b="1" dirty="0" smtClean="0">
                <a:solidFill>
                  <a:srgbClr val="002060"/>
                </a:solidFill>
                <a:latin typeface="4815_KwangMD_Catthai" panose="02000000000000000000" pitchFamily="2" charset="0"/>
                <a:cs typeface="4815_KwangMD_Catthai" panose="02000000000000000000" pitchFamily="2" charset="0"/>
              </a:rPr>
              <a:t>โอสถสถานอาจาโร </a:t>
            </a:r>
            <a:r>
              <a:rPr lang="th-TH" sz="3600" b="1" dirty="0" err="1" smtClean="0">
                <a:solidFill>
                  <a:srgbClr val="002060"/>
                </a:solidFill>
                <a:latin typeface="4815_KwangMD_Catthai" panose="02000000000000000000" pitchFamily="2" charset="0"/>
                <a:cs typeface="4815_KwangMD_Catthai" panose="02000000000000000000" pitchFamily="2" charset="0"/>
              </a:rPr>
              <a:t>เฮิร์บ</a:t>
            </a:r>
            <a:endParaRPr lang="th-TH" sz="2800" b="1" dirty="0">
              <a:solidFill>
                <a:srgbClr val="002060"/>
              </a:solidFill>
              <a:latin typeface="4815_KwangMD_Catthai" panose="02000000000000000000" pitchFamily="2" charset="0"/>
              <a:cs typeface="4815_KwangMD_Catthai" panose="02000000000000000000" pitchFamily="2" charset="0"/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99334"/>
            <a:ext cx="2880320" cy="29100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สี่เหลี่ยมผืนผ้า 2"/>
          <p:cNvSpPr/>
          <p:nvPr/>
        </p:nvSpPr>
        <p:spPr>
          <a:xfrm>
            <a:off x="0" y="4803998"/>
            <a:ext cx="9144000" cy="339502"/>
          </a:xfrm>
          <a:prstGeom prst="rect">
            <a:avLst/>
          </a:prstGeom>
          <a:solidFill>
            <a:srgbClr val="00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0" y="4371950"/>
            <a:ext cx="9144000" cy="144016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-11875" y="4587974"/>
            <a:ext cx="9180512" cy="14401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cxnSp>
        <p:nvCxnSpPr>
          <p:cNvPr id="16" name="ตัวเชื่อมต่อตรง 15"/>
          <p:cNvCxnSpPr/>
          <p:nvPr/>
        </p:nvCxnSpPr>
        <p:spPr>
          <a:xfrm>
            <a:off x="754435" y="911374"/>
            <a:ext cx="741682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563888" y="1203598"/>
            <a:ext cx="547260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b="1" dirty="0" smtClean="0">
                <a:solidFill>
                  <a:srgbClr val="0033CC"/>
                </a:solidFill>
                <a:latin typeface="4815_KwangMD_Catthai" panose="02000000000000000000" pitchFamily="2" charset="0"/>
                <a:cs typeface="4815_KwangMD_Catthai" panose="02000000000000000000" pitchFamily="2" charset="0"/>
              </a:rPr>
              <a:t>อัตรากำลังการผลิตและการควบคุมคุณภาพ </a:t>
            </a:r>
          </a:p>
          <a:p>
            <a:r>
              <a:rPr lang="th-TH" sz="2000" b="1" dirty="0" smtClean="0">
                <a:solidFill>
                  <a:schemeClr val="accent4">
                    <a:lumMod val="75000"/>
                  </a:schemeClr>
                </a:solidFill>
                <a:latin typeface="4815_KwangMD_Catthai" panose="02000000000000000000" pitchFamily="2" charset="0"/>
                <a:cs typeface="4815_KwangMD_Catthai" panose="02000000000000000000" pitchFamily="2" charset="0"/>
              </a:rPr>
              <a:t>เจ้าหน้าที่ </a:t>
            </a:r>
            <a:r>
              <a:rPr lang="en-US" sz="2000" b="1" dirty="0" smtClean="0">
                <a:solidFill>
                  <a:schemeClr val="accent4">
                    <a:lumMod val="75000"/>
                  </a:schemeClr>
                </a:solidFill>
                <a:latin typeface="4815_KwangMD_Catthai" panose="02000000000000000000" pitchFamily="2" charset="0"/>
                <a:cs typeface="4815_KwangMD_Catthai" panose="02000000000000000000" pitchFamily="2" charset="0"/>
              </a:rPr>
              <a:t>14</a:t>
            </a:r>
            <a:r>
              <a:rPr lang="th-TH" sz="2000" b="1" dirty="0" smtClean="0">
                <a:solidFill>
                  <a:schemeClr val="accent4">
                    <a:lumMod val="75000"/>
                  </a:schemeClr>
                </a:solidFill>
                <a:latin typeface="4815_KwangMD_Catthai" panose="02000000000000000000" pitchFamily="2" charset="0"/>
                <a:cs typeface="4815_KwangMD_Catthai" panose="02000000000000000000" pitchFamily="2" charset="0"/>
              </a:rPr>
              <a:t> คน</a:t>
            </a:r>
          </a:p>
          <a:p>
            <a:r>
              <a:rPr lang="th-TH" sz="2000" dirty="0">
                <a:latin typeface="4815_KwangMD_Catthai" panose="02000000000000000000" pitchFamily="2" charset="0"/>
                <a:cs typeface="4815_KwangMD_Catthai" panose="02000000000000000000" pitchFamily="2" charset="0"/>
              </a:rPr>
              <a:t> </a:t>
            </a:r>
            <a:r>
              <a:rPr lang="th-TH" sz="2000" dirty="0" smtClean="0">
                <a:latin typeface="4815_KwangMD_Catthai" panose="02000000000000000000" pitchFamily="2" charset="0"/>
                <a:cs typeface="4815_KwangMD_Catthai" panose="02000000000000000000" pitchFamily="2" charset="0"/>
              </a:rPr>
              <a:t>  </a:t>
            </a:r>
            <a:r>
              <a:rPr lang="en-US" sz="2000" dirty="0" smtClean="0">
                <a:latin typeface="4815_KwangMD_Catthai" panose="02000000000000000000" pitchFamily="2" charset="0"/>
                <a:cs typeface="4815_KwangMD_Catthai" panose="02000000000000000000" pitchFamily="2" charset="0"/>
              </a:rPr>
              <a:t>-</a:t>
            </a:r>
            <a:r>
              <a:rPr lang="th-TH" sz="2000" dirty="0" smtClean="0">
                <a:latin typeface="4815_KwangMD_Catthai" panose="02000000000000000000" pitchFamily="2" charset="0"/>
                <a:cs typeface="4815_KwangMD_Catthai" panose="02000000000000000000" pitchFamily="2" charset="0"/>
              </a:rPr>
              <a:t> เภสัชกร </a:t>
            </a:r>
            <a:r>
              <a:rPr lang="en-US" sz="2000" dirty="0" smtClean="0">
                <a:latin typeface="4815_KwangMD_Catthai" panose="02000000000000000000" pitchFamily="2" charset="0"/>
                <a:cs typeface="4815_KwangMD_Catthai" panose="02000000000000000000" pitchFamily="2" charset="0"/>
              </a:rPr>
              <a:t>3</a:t>
            </a:r>
            <a:r>
              <a:rPr lang="th-TH" sz="2000" dirty="0" smtClean="0">
                <a:latin typeface="4815_KwangMD_Catthai" panose="02000000000000000000" pitchFamily="2" charset="0"/>
                <a:cs typeface="4815_KwangMD_Catthai" panose="02000000000000000000" pitchFamily="2" charset="0"/>
              </a:rPr>
              <a:t> คน</a:t>
            </a:r>
          </a:p>
          <a:p>
            <a:r>
              <a:rPr lang="th-TH" sz="2000" dirty="0">
                <a:latin typeface="4815_KwangMD_Catthai" panose="02000000000000000000" pitchFamily="2" charset="0"/>
                <a:cs typeface="4815_KwangMD_Catthai" panose="02000000000000000000" pitchFamily="2" charset="0"/>
              </a:rPr>
              <a:t> </a:t>
            </a:r>
            <a:r>
              <a:rPr lang="th-TH" sz="2000" dirty="0" smtClean="0">
                <a:latin typeface="4815_KwangMD_Catthai" panose="02000000000000000000" pitchFamily="2" charset="0"/>
                <a:cs typeface="4815_KwangMD_Catthai" panose="02000000000000000000" pitchFamily="2" charset="0"/>
              </a:rPr>
              <a:t>  </a:t>
            </a:r>
            <a:r>
              <a:rPr lang="en-US" sz="2000" dirty="0" smtClean="0">
                <a:latin typeface="4815_KwangMD_Catthai" panose="02000000000000000000" pitchFamily="2" charset="0"/>
                <a:cs typeface="4815_KwangMD_Catthai" panose="02000000000000000000" pitchFamily="2" charset="0"/>
              </a:rPr>
              <a:t>-</a:t>
            </a:r>
            <a:r>
              <a:rPr lang="th-TH" sz="2000" dirty="0" smtClean="0">
                <a:latin typeface="4815_KwangMD_Catthai" panose="02000000000000000000" pitchFamily="2" charset="0"/>
                <a:cs typeface="4815_KwangMD_Catthai" panose="02000000000000000000" pitchFamily="2" charset="0"/>
              </a:rPr>
              <a:t> แพทย์แผนไทยประยุกต์ </a:t>
            </a:r>
            <a:r>
              <a:rPr lang="en-US" sz="2000" dirty="0" smtClean="0">
                <a:latin typeface="4815_KwangMD_Catthai" panose="02000000000000000000" pitchFamily="2" charset="0"/>
                <a:cs typeface="4815_KwangMD_Catthai" panose="02000000000000000000" pitchFamily="2" charset="0"/>
              </a:rPr>
              <a:t>1</a:t>
            </a:r>
            <a:r>
              <a:rPr lang="th-TH" sz="2000" dirty="0" smtClean="0">
                <a:latin typeface="4815_KwangMD_Catthai" panose="02000000000000000000" pitchFamily="2" charset="0"/>
                <a:cs typeface="4815_KwangMD_Catthai" panose="02000000000000000000" pitchFamily="2" charset="0"/>
              </a:rPr>
              <a:t> คน</a:t>
            </a:r>
          </a:p>
          <a:p>
            <a:r>
              <a:rPr lang="th-TH" sz="2000" dirty="0">
                <a:latin typeface="4815_KwangMD_Catthai" panose="02000000000000000000" pitchFamily="2" charset="0"/>
                <a:cs typeface="4815_KwangMD_Catthai" panose="02000000000000000000" pitchFamily="2" charset="0"/>
              </a:rPr>
              <a:t> </a:t>
            </a:r>
            <a:r>
              <a:rPr lang="th-TH" sz="2000" dirty="0" smtClean="0">
                <a:latin typeface="4815_KwangMD_Catthai" panose="02000000000000000000" pitchFamily="2" charset="0"/>
                <a:cs typeface="4815_KwangMD_Catthai" panose="02000000000000000000" pitchFamily="2" charset="0"/>
              </a:rPr>
              <a:t>  </a:t>
            </a:r>
            <a:r>
              <a:rPr lang="en-US" sz="2000" dirty="0" smtClean="0">
                <a:latin typeface="4815_KwangMD_Catthai" panose="02000000000000000000" pitchFamily="2" charset="0"/>
                <a:cs typeface="4815_KwangMD_Catthai" panose="02000000000000000000" pitchFamily="2" charset="0"/>
              </a:rPr>
              <a:t>-</a:t>
            </a:r>
            <a:r>
              <a:rPr lang="th-TH" sz="2000" dirty="0" smtClean="0">
                <a:latin typeface="4815_KwangMD_Catthai" panose="02000000000000000000" pitchFamily="2" charset="0"/>
                <a:cs typeface="4815_KwangMD_Catthai" panose="02000000000000000000" pitchFamily="2" charset="0"/>
              </a:rPr>
              <a:t> พนักงานผลิต </a:t>
            </a:r>
            <a:r>
              <a:rPr lang="en-US" sz="2000" dirty="0" smtClean="0">
                <a:latin typeface="4815_KwangMD_Catthai" panose="02000000000000000000" pitchFamily="2" charset="0"/>
                <a:cs typeface="4815_KwangMD_Catthai" panose="02000000000000000000" pitchFamily="2" charset="0"/>
              </a:rPr>
              <a:t>8</a:t>
            </a:r>
            <a:r>
              <a:rPr lang="th-TH" sz="2000" dirty="0" smtClean="0">
                <a:latin typeface="4815_KwangMD_Catthai" panose="02000000000000000000" pitchFamily="2" charset="0"/>
                <a:cs typeface="4815_KwangMD_Catthai" panose="02000000000000000000" pitchFamily="2" charset="0"/>
              </a:rPr>
              <a:t> คน</a:t>
            </a:r>
          </a:p>
          <a:p>
            <a:r>
              <a:rPr lang="th-TH" sz="2000" dirty="0">
                <a:latin typeface="4815_KwangMD_Catthai" panose="02000000000000000000" pitchFamily="2" charset="0"/>
                <a:cs typeface="4815_KwangMD_Catthai" panose="02000000000000000000" pitchFamily="2" charset="0"/>
              </a:rPr>
              <a:t> </a:t>
            </a:r>
            <a:r>
              <a:rPr lang="th-TH" sz="2000" dirty="0" smtClean="0">
                <a:latin typeface="4815_KwangMD_Catthai" panose="02000000000000000000" pitchFamily="2" charset="0"/>
                <a:cs typeface="4815_KwangMD_Catthai" panose="02000000000000000000" pitchFamily="2" charset="0"/>
              </a:rPr>
              <a:t>  </a:t>
            </a:r>
            <a:r>
              <a:rPr lang="en-US" sz="2000" dirty="0" smtClean="0">
                <a:latin typeface="4815_KwangMD_Catthai" panose="02000000000000000000" pitchFamily="2" charset="0"/>
                <a:cs typeface="4815_KwangMD_Catthai" panose="02000000000000000000" pitchFamily="2" charset="0"/>
              </a:rPr>
              <a:t>-</a:t>
            </a:r>
            <a:r>
              <a:rPr lang="th-TH" sz="2000" dirty="0" smtClean="0">
                <a:latin typeface="4815_KwangMD_Catthai" panose="02000000000000000000" pitchFamily="2" charset="0"/>
                <a:cs typeface="4815_KwangMD_Catthai" panose="02000000000000000000" pitchFamily="2" charset="0"/>
              </a:rPr>
              <a:t> เจ้าหน้าที่อื่นๆ </a:t>
            </a:r>
            <a:r>
              <a:rPr lang="en-US" sz="2000" dirty="0" smtClean="0">
                <a:latin typeface="4815_KwangMD_Catthai" panose="02000000000000000000" pitchFamily="2" charset="0"/>
                <a:cs typeface="4815_KwangMD_Catthai" panose="02000000000000000000" pitchFamily="2" charset="0"/>
              </a:rPr>
              <a:t>2</a:t>
            </a:r>
            <a:r>
              <a:rPr lang="th-TH" sz="2000" dirty="0" smtClean="0">
                <a:latin typeface="4815_KwangMD_Catthai" panose="02000000000000000000" pitchFamily="2" charset="0"/>
                <a:cs typeface="4815_KwangMD_Catthai" panose="02000000000000000000" pitchFamily="2" charset="0"/>
              </a:rPr>
              <a:t> คน</a:t>
            </a:r>
          </a:p>
          <a:p>
            <a:r>
              <a:rPr lang="th-TH" sz="2000" dirty="0" smtClean="0">
                <a:latin typeface="4815_KwangMD_Catthai" panose="02000000000000000000" pitchFamily="2" charset="0"/>
                <a:cs typeface="4815_KwangMD_Catthai" panose="02000000000000000000" pitchFamily="2" charset="0"/>
              </a:rPr>
              <a:t>ผ่านการประเมินมาตรฐาน</a:t>
            </a:r>
            <a:r>
              <a:rPr lang="en-US" sz="2000" dirty="0" smtClean="0">
                <a:latin typeface="4815_KwangMD_Catthai" panose="02000000000000000000" pitchFamily="2" charset="0"/>
                <a:cs typeface="4815_KwangMD_Catthai" panose="02000000000000000000" pitchFamily="2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4815_KwangMD_Catthai" panose="02000000000000000000" pitchFamily="2" charset="0"/>
                <a:cs typeface="4815_KwangMD_Catthai" panose="02000000000000000000" pitchFamily="2" charset="0"/>
              </a:rPr>
              <a:t>WHO-GMP</a:t>
            </a:r>
          </a:p>
          <a:p>
            <a:r>
              <a:rPr lang="th-TH" sz="2000" dirty="0" smtClean="0">
                <a:latin typeface="4815_KwangMD_Catthai" panose="02000000000000000000" pitchFamily="2" charset="0"/>
                <a:cs typeface="4815_KwangMD_Catthai" panose="02000000000000000000" pitchFamily="2" charset="0"/>
              </a:rPr>
              <a:t>วัตถุดิบจากแปลงเกษตร</a:t>
            </a:r>
            <a:r>
              <a:rPr lang="en-US" sz="2000" dirty="0" smtClean="0">
                <a:latin typeface="4815_KwangMD_Catthai" panose="02000000000000000000" pitchFamily="2" charset="0"/>
                <a:cs typeface="4815_KwangMD_Catthai" panose="02000000000000000000" pitchFamily="2" charset="0"/>
              </a:rPr>
              <a:t> </a:t>
            </a:r>
            <a:r>
              <a:rPr lang="en-US" sz="2000" b="1" dirty="0" smtClean="0">
                <a:solidFill>
                  <a:schemeClr val="accent3">
                    <a:lumMod val="75000"/>
                  </a:schemeClr>
                </a:solidFill>
                <a:latin typeface="4815_KwangMD_Catthai" panose="02000000000000000000" pitchFamily="2" charset="0"/>
                <a:cs typeface="4815_KwangMD_Catthai" panose="02000000000000000000" pitchFamily="2" charset="0"/>
              </a:rPr>
              <a:t>GAP/Organics</a:t>
            </a:r>
            <a:endParaRPr lang="th-TH" sz="2000" b="1" dirty="0" smtClean="0">
              <a:solidFill>
                <a:schemeClr val="accent3">
                  <a:lumMod val="75000"/>
                </a:schemeClr>
              </a:solidFill>
              <a:latin typeface="4815_KwangMD_Catthai" panose="02000000000000000000" pitchFamily="2" charset="0"/>
              <a:cs typeface="4815_KwangMD_Catthai" panose="02000000000000000000" pitchFamily="2" charset="0"/>
            </a:endParaRPr>
          </a:p>
          <a:p>
            <a:r>
              <a:rPr lang="th-TH" sz="2000" dirty="0" smtClean="0">
                <a:latin typeface="4815_KwangMD_Catthai" panose="02000000000000000000" pitchFamily="2" charset="0"/>
                <a:cs typeface="4815_KwangMD_Catthai" panose="02000000000000000000" pitchFamily="2" charset="0"/>
              </a:rPr>
              <a:t>วัตถุดิบได้มาตรฐาน</a:t>
            </a:r>
            <a:r>
              <a:rPr lang="en-US" sz="2000" dirty="0" smtClean="0">
                <a:latin typeface="4815_KwangMD_Catthai" panose="02000000000000000000" pitchFamily="2" charset="0"/>
                <a:cs typeface="4815_KwangMD_Catthai" panose="02000000000000000000" pitchFamily="2" charset="0"/>
              </a:rPr>
              <a:t> </a:t>
            </a:r>
            <a:r>
              <a:rPr lang="th-TH" sz="2000" b="1" dirty="0" smtClean="0">
                <a:solidFill>
                  <a:srgbClr val="006600"/>
                </a:solidFill>
                <a:latin typeface="4815_KwangMD_Catthai" panose="02000000000000000000" pitchFamily="2" charset="0"/>
                <a:cs typeface="4815_KwangMD_Catthai" panose="02000000000000000000" pitchFamily="2" charset="0"/>
              </a:rPr>
              <a:t>เหรียญทอง/เหรียญเงิน กรมวิทยาศาสตร์การแพทย์</a:t>
            </a:r>
          </a:p>
          <a:p>
            <a:endParaRPr lang="th-TH" sz="2000" dirty="0">
              <a:latin typeface="4815_KwangMD_Catthai" panose="02000000000000000000" pitchFamily="2" charset="0"/>
              <a:cs typeface="4815_KwangMD_Catthai" panose="02000000000000000000" pitchFamily="2" charset="0"/>
            </a:endParaRPr>
          </a:p>
        </p:txBody>
      </p:sp>
      <p:pic>
        <p:nvPicPr>
          <p:cNvPr id="11266" name="Picture 2" descr="E:\ARJAROHERB PRODUCT\flat icon\healin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11510"/>
            <a:ext cx="566192" cy="566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0860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43608" y="341243"/>
            <a:ext cx="7776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b="1" dirty="0" smtClean="0">
                <a:solidFill>
                  <a:srgbClr val="002060"/>
                </a:solidFill>
                <a:latin typeface="4815_KwangMD_Catthai" panose="02000000000000000000" pitchFamily="2" charset="0"/>
                <a:cs typeface="4815_KwangMD_Catthai" panose="02000000000000000000" pitchFamily="2" charset="0"/>
              </a:rPr>
              <a:t>การผลิตยาสมุนไพร </a:t>
            </a:r>
            <a:r>
              <a:rPr lang="en-US" sz="3600" b="1" dirty="0" smtClean="0">
                <a:solidFill>
                  <a:srgbClr val="002060"/>
                </a:solidFill>
                <a:latin typeface="4815_KwangMD_Catthai" panose="02000000000000000000" pitchFamily="2" charset="0"/>
                <a:cs typeface="4815_KwangMD_Catthai" panose="02000000000000000000" pitchFamily="2" charset="0"/>
              </a:rPr>
              <a:t>: </a:t>
            </a:r>
            <a:r>
              <a:rPr lang="th-TH" sz="3600" b="1" dirty="0" smtClean="0">
                <a:solidFill>
                  <a:srgbClr val="002060"/>
                </a:solidFill>
                <a:latin typeface="4815_KwangMD_Catthai" panose="02000000000000000000" pitchFamily="2" charset="0"/>
                <a:cs typeface="4815_KwangMD_Catthai" panose="02000000000000000000" pitchFamily="2" charset="0"/>
              </a:rPr>
              <a:t>อาจาโร </a:t>
            </a:r>
            <a:r>
              <a:rPr lang="th-TH" sz="3600" b="1" dirty="0" err="1" smtClean="0">
                <a:solidFill>
                  <a:srgbClr val="002060"/>
                </a:solidFill>
                <a:latin typeface="4815_KwangMD_Catthai" panose="02000000000000000000" pitchFamily="2" charset="0"/>
                <a:cs typeface="4815_KwangMD_Catthai" panose="02000000000000000000" pitchFamily="2" charset="0"/>
              </a:rPr>
              <a:t>เฮิร์บ</a:t>
            </a:r>
            <a:endParaRPr lang="th-TH" sz="2800" b="1" dirty="0">
              <a:solidFill>
                <a:srgbClr val="002060"/>
              </a:solidFill>
              <a:latin typeface="4815_KwangMD_Catthai" panose="02000000000000000000" pitchFamily="2" charset="0"/>
              <a:cs typeface="4815_KwangMD_Catthai" panose="02000000000000000000" pitchFamily="2" charset="0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0" y="4803998"/>
            <a:ext cx="9144000" cy="339502"/>
          </a:xfrm>
          <a:prstGeom prst="rect">
            <a:avLst/>
          </a:prstGeom>
          <a:solidFill>
            <a:srgbClr val="00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0" y="4371950"/>
            <a:ext cx="9144000" cy="144016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-11875" y="4587974"/>
            <a:ext cx="9180512" cy="14401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20" name="Picture 2" descr="E:\ARJAROHERB PRODUCT\flat icon\กัญชา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86180"/>
            <a:ext cx="601394" cy="601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E:\ARJAROHERB PRODUCT\logo อาจาโร เฮิร์บ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129" y="1563638"/>
            <a:ext cx="2220941" cy="1255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7157" y="771550"/>
            <a:ext cx="2604588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99592" y="3003798"/>
            <a:ext cx="3419239" cy="83099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2400" dirty="0" smtClean="0">
                <a:solidFill>
                  <a:srgbClr val="002060"/>
                </a:solidFill>
                <a:latin typeface="4815_KwangMD_Catthai" panose="02000000000000000000" pitchFamily="2" charset="0"/>
                <a:cs typeface="4815_KwangMD_Catthai" panose="02000000000000000000" pitchFamily="2" charset="0"/>
              </a:rPr>
              <a:t>ผลิตภัณฑ์สมุนไพร </a:t>
            </a:r>
          </a:p>
          <a:p>
            <a:pPr algn="ctr"/>
            <a:r>
              <a:rPr lang="th-TH" sz="2400" dirty="0" smtClean="0">
                <a:solidFill>
                  <a:srgbClr val="002060"/>
                </a:solidFill>
                <a:latin typeface="4815_KwangMD_Catthai" panose="02000000000000000000" pitchFamily="2" charset="0"/>
                <a:cs typeface="4815_KwangMD_Catthai" panose="02000000000000000000" pitchFamily="2" charset="0"/>
              </a:rPr>
              <a:t>(ยา/เครื่องสำอาง/อาหาร)</a:t>
            </a:r>
            <a:endParaRPr lang="th-TH" sz="2400" dirty="0">
              <a:solidFill>
                <a:srgbClr val="002060"/>
              </a:solidFill>
              <a:latin typeface="4815_KwangMD_Catthai" panose="02000000000000000000" pitchFamily="2" charset="0"/>
              <a:cs typeface="4815_KwangMD_Catthai" panose="02000000000000000000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72000" y="3219822"/>
            <a:ext cx="3419239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2400" dirty="0" smtClean="0">
                <a:solidFill>
                  <a:srgbClr val="C00000"/>
                </a:solidFill>
                <a:latin typeface="4815_KwangMD_Catthai" panose="02000000000000000000" pitchFamily="2" charset="0"/>
                <a:cs typeface="4815_KwangMD_Catthai" panose="02000000000000000000" pitchFamily="2" charset="0"/>
              </a:rPr>
              <a:t>ตำรับยาเข้ากัญชา </a:t>
            </a:r>
            <a:r>
              <a:rPr lang="en-US" sz="2400" dirty="0" smtClean="0">
                <a:solidFill>
                  <a:srgbClr val="C00000"/>
                </a:solidFill>
                <a:latin typeface="4815_KwangMD_Catthai" panose="02000000000000000000" pitchFamily="2" charset="0"/>
                <a:cs typeface="4815_KwangMD_Catthai" panose="02000000000000000000" pitchFamily="2" charset="0"/>
              </a:rPr>
              <a:t>16 </a:t>
            </a:r>
            <a:r>
              <a:rPr lang="th-TH" sz="2400" dirty="0" smtClean="0">
                <a:solidFill>
                  <a:srgbClr val="C00000"/>
                </a:solidFill>
                <a:latin typeface="4815_KwangMD_Catthai" panose="02000000000000000000" pitchFamily="2" charset="0"/>
                <a:cs typeface="4815_KwangMD_Catthai" panose="02000000000000000000" pitchFamily="2" charset="0"/>
              </a:rPr>
              <a:t>ตำรับ</a:t>
            </a:r>
          </a:p>
        </p:txBody>
      </p:sp>
      <p:cxnSp>
        <p:nvCxnSpPr>
          <p:cNvPr id="16" name="ตัวเชื่อมต่อตรง 15"/>
          <p:cNvCxnSpPr/>
          <p:nvPr/>
        </p:nvCxnSpPr>
        <p:spPr>
          <a:xfrm>
            <a:off x="754435" y="911374"/>
            <a:ext cx="741682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538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43608" y="341243"/>
            <a:ext cx="7776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b="1" dirty="0" smtClean="0">
                <a:solidFill>
                  <a:srgbClr val="002060"/>
                </a:solidFill>
                <a:latin typeface="4815_KwangMD_Catthai" panose="02000000000000000000" pitchFamily="2" charset="0"/>
                <a:cs typeface="4815_KwangMD_Catthai" panose="02000000000000000000" pitchFamily="2" charset="0"/>
              </a:rPr>
              <a:t>การผลิตยาสมุนไพร </a:t>
            </a:r>
            <a:r>
              <a:rPr lang="en-US" sz="3600" b="1" dirty="0" smtClean="0">
                <a:solidFill>
                  <a:srgbClr val="002060"/>
                </a:solidFill>
                <a:latin typeface="4815_KwangMD_Catthai" panose="02000000000000000000" pitchFamily="2" charset="0"/>
                <a:cs typeface="4815_KwangMD_Catthai" panose="02000000000000000000" pitchFamily="2" charset="0"/>
              </a:rPr>
              <a:t>: </a:t>
            </a:r>
            <a:r>
              <a:rPr lang="th-TH" sz="3600" b="1" dirty="0" smtClean="0">
                <a:solidFill>
                  <a:srgbClr val="002060"/>
                </a:solidFill>
                <a:latin typeface="4815_KwangMD_Catthai" panose="02000000000000000000" pitchFamily="2" charset="0"/>
                <a:cs typeface="4815_KwangMD_Catthai" panose="02000000000000000000" pitchFamily="2" charset="0"/>
              </a:rPr>
              <a:t>อาจาโร </a:t>
            </a:r>
            <a:r>
              <a:rPr lang="th-TH" sz="3600" b="1" dirty="0" err="1" smtClean="0">
                <a:solidFill>
                  <a:srgbClr val="002060"/>
                </a:solidFill>
                <a:latin typeface="4815_KwangMD_Catthai" panose="02000000000000000000" pitchFamily="2" charset="0"/>
                <a:cs typeface="4815_KwangMD_Catthai" panose="02000000000000000000" pitchFamily="2" charset="0"/>
              </a:rPr>
              <a:t>เฮิร์บ</a:t>
            </a:r>
            <a:endParaRPr lang="th-TH" sz="2800" b="1" dirty="0">
              <a:solidFill>
                <a:srgbClr val="002060"/>
              </a:solidFill>
              <a:latin typeface="4815_KwangMD_Catthai" panose="02000000000000000000" pitchFamily="2" charset="0"/>
              <a:cs typeface="4815_KwangMD_Catthai" panose="02000000000000000000" pitchFamily="2" charset="0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0" y="4803998"/>
            <a:ext cx="9144000" cy="339502"/>
          </a:xfrm>
          <a:prstGeom prst="rect">
            <a:avLst/>
          </a:prstGeom>
          <a:solidFill>
            <a:srgbClr val="00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0" y="4371950"/>
            <a:ext cx="9144000" cy="144016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-11875" y="4587974"/>
            <a:ext cx="9180512" cy="14401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cxnSp>
        <p:nvCxnSpPr>
          <p:cNvPr id="16" name="ตัวเชื่อมต่อตรง 15"/>
          <p:cNvCxnSpPr/>
          <p:nvPr/>
        </p:nvCxnSpPr>
        <p:spPr>
          <a:xfrm>
            <a:off x="754435" y="911374"/>
            <a:ext cx="741682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2" descr="E:\ARJAROHERB PRODUCT\flat icon\กัญชา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86180"/>
            <a:ext cx="601394" cy="601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563888" y="1129843"/>
            <a:ext cx="525658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b="1" dirty="0" smtClean="0">
                <a:solidFill>
                  <a:srgbClr val="002060"/>
                </a:solidFill>
                <a:latin typeface="4815_KwangMD_Catthai" panose="02000000000000000000" pitchFamily="2" charset="0"/>
                <a:cs typeface="4815_KwangMD_Catthai" panose="02000000000000000000" pitchFamily="2" charset="0"/>
              </a:rPr>
              <a:t>ผลิตยาสมุนไพร</a:t>
            </a:r>
          </a:p>
          <a:p>
            <a:r>
              <a:rPr lang="th-TH" sz="2000" dirty="0">
                <a:latin typeface="4815_KwangMD_Catthai" panose="02000000000000000000" pitchFamily="2" charset="0"/>
                <a:cs typeface="4815_KwangMD_Catthai" panose="02000000000000000000" pitchFamily="2" charset="0"/>
              </a:rPr>
              <a:t> </a:t>
            </a:r>
            <a:r>
              <a:rPr lang="th-TH" sz="2000" dirty="0" smtClean="0">
                <a:latin typeface="4815_KwangMD_Catthai" panose="02000000000000000000" pitchFamily="2" charset="0"/>
                <a:cs typeface="4815_KwangMD_Catthai" panose="02000000000000000000" pitchFamily="2" charset="0"/>
              </a:rPr>
              <a:t>  </a:t>
            </a:r>
            <a:r>
              <a:rPr lang="en-US" sz="2000" dirty="0" smtClean="0">
                <a:latin typeface="4815_KwangMD_Catthai" panose="02000000000000000000" pitchFamily="2" charset="0"/>
                <a:cs typeface="4815_KwangMD_Catthai" panose="02000000000000000000" pitchFamily="2" charset="0"/>
              </a:rPr>
              <a:t>- </a:t>
            </a:r>
            <a:r>
              <a:rPr lang="th-TH" sz="2000" dirty="0" smtClean="0">
                <a:latin typeface="4815_KwangMD_Catthai" panose="02000000000000000000" pitchFamily="2" charset="0"/>
                <a:cs typeface="4815_KwangMD_Catthai" panose="02000000000000000000" pitchFamily="2" charset="0"/>
              </a:rPr>
              <a:t>ในบัญชียาหลักแห่งชาติ </a:t>
            </a:r>
            <a:r>
              <a:rPr lang="en-US" sz="2000" dirty="0" smtClean="0">
                <a:latin typeface="4815_KwangMD_Catthai" panose="02000000000000000000" pitchFamily="2" charset="0"/>
                <a:cs typeface="4815_KwangMD_Catthai" panose="02000000000000000000" pitchFamily="2" charset="0"/>
              </a:rPr>
              <a:t>(ED)    54 </a:t>
            </a:r>
            <a:r>
              <a:rPr lang="th-TH" sz="2000" dirty="0" smtClean="0">
                <a:latin typeface="4815_KwangMD_Catthai" panose="02000000000000000000" pitchFamily="2" charset="0"/>
                <a:cs typeface="4815_KwangMD_Catthai" panose="02000000000000000000" pitchFamily="2" charset="0"/>
              </a:rPr>
              <a:t>รายการ</a:t>
            </a:r>
          </a:p>
          <a:p>
            <a:r>
              <a:rPr lang="th-TH" sz="2000" dirty="0">
                <a:latin typeface="4815_KwangMD_Catthai" panose="02000000000000000000" pitchFamily="2" charset="0"/>
                <a:cs typeface="4815_KwangMD_Catthai" panose="02000000000000000000" pitchFamily="2" charset="0"/>
              </a:rPr>
              <a:t> </a:t>
            </a:r>
            <a:r>
              <a:rPr lang="th-TH" sz="2000" dirty="0" smtClean="0">
                <a:latin typeface="4815_KwangMD_Catthai" panose="02000000000000000000" pitchFamily="2" charset="0"/>
                <a:cs typeface="4815_KwangMD_Catthai" panose="02000000000000000000" pitchFamily="2" charset="0"/>
              </a:rPr>
              <a:t>  </a:t>
            </a:r>
            <a:r>
              <a:rPr lang="en-US" sz="2000" dirty="0" smtClean="0">
                <a:latin typeface="4815_KwangMD_Catthai" panose="02000000000000000000" pitchFamily="2" charset="0"/>
                <a:cs typeface="4815_KwangMD_Catthai" panose="02000000000000000000" pitchFamily="2" charset="0"/>
              </a:rPr>
              <a:t>- </a:t>
            </a:r>
            <a:r>
              <a:rPr lang="th-TH" sz="2000" dirty="0" smtClean="0">
                <a:latin typeface="4815_KwangMD_Catthai" panose="02000000000000000000" pitchFamily="2" charset="0"/>
                <a:cs typeface="4815_KwangMD_Catthai" panose="02000000000000000000" pitchFamily="2" charset="0"/>
              </a:rPr>
              <a:t>นอกบัญชียาหลักแห่งชาติ </a:t>
            </a:r>
            <a:r>
              <a:rPr lang="en-US" sz="2000" dirty="0" smtClean="0">
                <a:latin typeface="4815_KwangMD_Catthai" panose="02000000000000000000" pitchFamily="2" charset="0"/>
                <a:cs typeface="4815_KwangMD_Catthai" panose="02000000000000000000" pitchFamily="2" charset="0"/>
              </a:rPr>
              <a:t>(NED)  3</a:t>
            </a:r>
            <a:r>
              <a:rPr lang="th-TH" sz="2000" dirty="0" smtClean="0">
                <a:latin typeface="4815_KwangMD_Catthai" panose="02000000000000000000" pitchFamily="2" charset="0"/>
                <a:cs typeface="4815_KwangMD_Catthai" panose="02000000000000000000" pitchFamily="2" charset="0"/>
              </a:rPr>
              <a:t> รายการ</a:t>
            </a:r>
          </a:p>
          <a:p>
            <a:r>
              <a:rPr lang="th-TH" sz="2000" b="1" dirty="0" smtClean="0">
                <a:solidFill>
                  <a:schemeClr val="accent4">
                    <a:lumMod val="75000"/>
                  </a:schemeClr>
                </a:solidFill>
                <a:latin typeface="4815_KwangMD_Catthai" panose="02000000000000000000" pitchFamily="2" charset="0"/>
                <a:cs typeface="4815_KwangMD_Catthai" panose="02000000000000000000" pitchFamily="2" charset="0"/>
              </a:rPr>
              <a:t>ผลิตยาสมุนไพรสนับสนุน</a:t>
            </a:r>
          </a:p>
          <a:p>
            <a:r>
              <a:rPr lang="th-TH" sz="2000" dirty="0">
                <a:latin typeface="4815_KwangMD_Catthai" panose="02000000000000000000" pitchFamily="2" charset="0"/>
                <a:cs typeface="4815_KwangMD_Catthai" panose="02000000000000000000" pitchFamily="2" charset="0"/>
              </a:rPr>
              <a:t> </a:t>
            </a:r>
            <a:r>
              <a:rPr lang="th-TH" sz="2000" dirty="0" smtClean="0">
                <a:latin typeface="4815_KwangMD_Catthai" panose="02000000000000000000" pitchFamily="2" charset="0"/>
                <a:cs typeface="4815_KwangMD_Catthai" panose="02000000000000000000" pitchFamily="2" charset="0"/>
              </a:rPr>
              <a:t>  </a:t>
            </a:r>
            <a:r>
              <a:rPr lang="en-US" sz="2000" dirty="0" smtClean="0">
                <a:latin typeface="4815_KwangMD_Catthai" panose="02000000000000000000" pitchFamily="2" charset="0"/>
                <a:cs typeface="4815_KwangMD_Catthai" panose="02000000000000000000" pitchFamily="2" charset="0"/>
              </a:rPr>
              <a:t>- </a:t>
            </a:r>
            <a:r>
              <a:rPr lang="th-TH" sz="2000" dirty="0" smtClean="0">
                <a:latin typeface="4815_KwangMD_Catthai" panose="02000000000000000000" pitchFamily="2" charset="0"/>
                <a:cs typeface="4815_KwangMD_Catthai" panose="02000000000000000000" pitchFamily="2" charset="0"/>
              </a:rPr>
              <a:t>หน่วยบริการในเขตสุขภาพที่ </a:t>
            </a:r>
            <a:r>
              <a:rPr lang="en-US" sz="2000" dirty="0" smtClean="0">
                <a:latin typeface="4815_KwangMD_Catthai" panose="02000000000000000000" pitchFamily="2" charset="0"/>
                <a:cs typeface="4815_KwangMD_Catthai" panose="02000000000000000000" pitchFamily="2" charset="0"/>
              </a:rPr>
              <a:t>8 : 7 </a:t>
            </a:r>
            <a:r>
              <a:rPr lang="th-TH" sz="2000" dirty="0" smtClean="0">
                <a:latin typeface="4815_KwangMD_Catthai" panose="02000000000000000000" pitchFamily="2" charset="0"/>
                <a:cs typeface="4815_KwangMD_Catthai" panose="02000000000000000000" pitchFamily="2" charset="0"/>
              </a:rPr>
              <a:t>จังหวัด</a:t>
            </a:r>
          </a:p>
          <a:p>
            <a:r>
              <a:rPr lang="th-TH" sz="2000" dirty="0">
                <a:latin typeface="4815_KwangMD_Catthai" panose="02000000000000000000" pitchFamily="2" charset="0"/>
                <a:cs typeface="4815_KwangMD_Catthai" panose="02000000000000000000" pitchFamily="2" charset="0"/>
              </a:rPr>
              <a:t> </a:t>
            </a:r>
            <a:r>
              <a:rPr lang="th-TH" sz="2000" dirty="0" smtClean="0">
                <a:latin typeface="4815_KwangMD_Catthai" panose="02000000000000000000" pitchFamily="2" charset="0"/>
                <a:cs typeface="4815_KwangMD_Catthai" panose="02000000000000000000" pitchFamily="2" charset="0"/>
              </a:rPr>
              <a:t>  </a:t>
            </a:r>
            <a:r>
              <a:rPr lang="en-US" sz="2000" dirty="0" smtClean="0">
                <a:latin typeface="4815_KwangMD_Catthai" panose="02000000000000000000" pitchFamily="2" charset="0"/>
                <a:cs typeface="4815_KwangMD_Catthai" panose="02000000000000000000" pitchFamily="2" charset="0"/>
              </a:rPr>
              <a:t>-</a:t>
            </a:r>
            <a:r>
              <a:rPr lang="th-TH" sz="2000" dirty="0" smtClean="0">
                <a:latin typeface="4815_KwangMD_Catthai" panose="02000000000000000000" pitchFamily="2" charset="0"/>
                <a:cs typeface="4815_KwangMD_Catthai" panose="02000000000000000000" pitchFamily="2" charset="0"/>
              </a:rPr>
              <a:t> หน่วยบริการนอกเขตสุขภาพที่ </a:t>
            </a:r>
            <a:r>
              <a:rPr lang="en-US" sz="2000" dirty="0" smtClean="0">
                <a:latin typeface="4815_KwangMD_Catthai" panose="02000000000000000000" pitchFamily="2" charset="0"/>
                <a:cs typeface="4815_KwangMD_Catthai" panose="02000000000000000000" pitchFamily="2" charset="0"/>
              </a:rPr>
              <a:t>8</a:t>
            </a:r>
            <a:r>
              <a:rPr lang="th-TH" sz="2000" dirty="0" smtClean="0">
                <a:latin typeface="4815_KwangMD_Catthai" panose="02000000000000000000" pitchFamily="2" charset="0"/>
                <a:cs typeface="4815_KwangMD_Catthai" panose="02000000000000000000" pitchFamily="2" charset="0"/>
              </a:rPr>
              <a:t> </a:t>
            </a:r>
            <a:r>
              <a:rPr lang="en-US" sz="2000" dirty="0" smtClean="0">
                <a:latin typeface="4815_KwangMD_Catthai" panose="02000000000000000000" pitchFamily="2" charset="0"/>
                <a:cs typeface="4815_KwangMD_Catthai" panose="02000000000000000000" pitchFamily="2" charset="0"/>
              </a:rPr>
              <a:t>: 11</a:t>
            </a:r>
            <a:r>
              <a:rPr lang="th-TH" sz="2000" dirty="0" smtClean="0">
                <a:latin typeface="4815_KwangMD_Catthai" panose="02000000000000000000" pitchFamily="2" charset="0"/>
                <a:cs typeface="4815_KwangMD_Catthai" panose="02000000000000000000" pitchFamily="2" charset="0"/>
              </a:rPr>
              <a:t> จังหวัด</a:t>
            </a:r>
          </a:p>
          <a:p>
            <a:r>
              <a:rPr lang="th-TH" sz="2000" b="1" dirty="0" smtClean="0">
                <a:solidFill>
                  <a:srgbClr val="00B050"/>
                </a:solidFill>
                <a:latin typeface="4815_KwangMD_Catthai" panose="02000000000000000000" pitchFamily="2" charset="0"/>
                <a:cs typeface="4815_KwangMD_Catthai" panose="02000000000000000000" pitchFamily="2" charset="0"/>
              </a:rPr>
              <a:t>แหล่งวัตถุดิบในการผลิต</a:t>
            </a:r>
          </a:p>
          <a:p>
            <a:r>
              <a:rPr lang="th-TH" sz="2000" dirty="0">
                <a:latin typeface="4815_KwangMD_Catthai" panose="02000000000000000000" pitchFamily="2" charset="0"/>
                <a:cs typeface="4815_KwangMD_Catthai" panose="02000000000000000000" pitchFamily="2" charset="0"/>
              </a:rPr>
              <a:t> </a:t>
            </a:r>
            <a:r>
              <a:rPr lang="th-TH" sz="2000" dirty="0" smtClean="0">
                <a:latin typeface="4815_KwangMD_Catthai" panose="02000000000000000000" pitchFamily="2" charset="0"/>
                <a:cs typeface="4815_KwangMD_Catthai" panose="02000000000000000000" pitchFamily="2" charset="0"/>
              </a:rPr>
              <a:t>  </a:t>
            </a:r>
            <a:r>
              <a:rPr lang="en-US" sz="2000" dirty="0" smtClean="0">
                <a:latin typeface="4815_KwangMD_Catthai" panose="02000000000000000000" pitchFamily="2" charset="0"/>
                <a:cs typeface="4815_KwangMD_Catthai" panose="02000000000000000000" pitchFamily="2" charset="0"/>
              </a:rPr>
              <a:t>-</a:t>
            </a:r>
            <a:r>
              <a:rPr lang="th-TH" sz="2000" dirty="0" smtClean="0">
                <a:latin typeface="4815_KwangMD_Catthai" panose="02000000000000000000" pitchFamily="2" charset="0"/>
                <a:cs typeface="4815_KwangMD_Catthai" panose="02000000000000000000" pitchFamily="2" charset="0"/>
              </a:rPr>
              <a:t> กลุ่มเกษตรกรในพื้นที่</a:t>
            </a:r>
          </a:p>
          <a:p>
            <a:r>
              <a:rPr lang="th-TH" sz="2000" dirty="0">
                <a:latin typeface="4815_KwangMD_Catthai" panose="02000000000000000000" pitchFamily="2" charset="0"/>
                <a:cs typeface="4815_KwangMD_Catthai" panose="02000000000000000000" pitchFamily="2" charset="0"/>
              </a:rPr>
              <a:t> </a:t>
            </a:r>
            <a:r>
              <a:rPr lang="th-TH" sz="2000" dirty="0" smtClean="0">
                <a:latin typeface="4815_KwangMD_Catthai" panose="02000000000000000000" pitchFamily="2" charset="0"/>
                <a:cs typeface="4815_KwangMD_Catthai" panose="02000000000000000000" pitchFamily="2" charset="0"/>
              </a:rPr>
              <a:t>  </a:t>
            </a:r>
            <a:r>
              <a:rPr lang="en-US" sz="2000" dirty="0" smtClean="0">
                <a:latin typeface="4815_KwangMD_Catthai" panose="02000000000000000000" pitchFamily="2" charset="0"/>
                <a:cs typeface="4815_KwangMD_Catthai" panose="02000000000000000000" pitchFamily="2" charset="0"/>
              </a:rPr>
              <a:t>-</a:t>
            </a:r>
            <a:r>
              <a:rPr lang="th-TH" sz="2000" dirty="0" smtClean="0">
                <a:latin typeface="4815_KwangMD_Catthai" panose="02000000000000000000" pitchFamily="2" charset="0"/>
                <a:cs typeface="4815_KwangMD_Catthai" panose="02000000000000000000" pitchFamily="2" charset="0"/>
              </a:rPr>
              <a:t> สหกรณ์สมุนไพรสกลนคร</a:t>
            </a:r>
          </a:p>
          <a:p>
            <a:r>
              <a:rPr lang="th-TH" sz="2000" dirty="0">
                <a:latin typeface="4815_KwangMD_Catthai" panose="02000000000000000000" pitchFamily="2" charset="0"/>
                <a:cs typeface="4815_KwangMD_Catthai" panose="02000000000000000000" pitchFamily="2" charset="0"/>
              </a:rPr>
              <a:t> </a:t>
            </a:r>
            <a:r>
              <a:rPr lang="th-TH" sz="2000" dirty="0" smtClean="0">
                <a:latin typeface="4815_KwangMD_Catthai" panose="02000000000000000000" pitchFamily="2" charset="0"/>
                <a:cs typeface="4815_KwangMD_Catthai" panose="02000000000000000000" pitchFamily="2" charset="0"/>
              </a:rPr>
              <a:t>  </a:t>
            </a:r>
            <a:r>
              <a:rPr lang="en-US" sz="2000" dirty="0" smtClean="0">
                <a:latin typeface="4815_KwangMD_Catthai" panose="02000000000000000000" pitchFamily="2" charset="0"/>
                <a:cs typeface="4815_KwangMD_Catthai" panose="02000000000000000000" pitchFamily="2" charset="0"/>
              </a:rPr>
              <a:t>-</a:t>
            </a:r>
            <a:r>
              <a:rPr lang="th-TH" sz="2000" dirty="0" smtClean="0">
                <a:latin typeface="4815_KwangMD_Catthai" panose="02000000000000000000" pitchFamily="2" charset="0"/>
                <a:cs typeface="4815_KwangMD_Catthai" panose="02000000000000000000" pitchFamily="2" charset="0"/>
              </a:rPr>
              <a:t> ฟาร์มเกษตรที่ผูกสัญญากับเอกชน</a:t>
            </a:r>
            <a:endParaRPr lang="th-TH" sz="2000" dirty="0">
              <a:latin typeface="4815_KwangMD_Catthai" panose="02000000000000000000" pitchFamily="2" charset="0"/>
              <a:cs typeface="4815_KwangMD_Catthai" panose="02000000000000000000" pitchFamily="2" charset="0"/>
            </a:endParaRPr>
          </a:p>
        </p:txBody>
      </p:sp>
      <p:pic>
        <p:nvPicPr>
          <p:cNvPr id="19" name="Picture 3" descr="E:\ARJAROHERB PRODUCT\logo อาจาโร เฮิร์บ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505" y="1124708"/>
            <a:ext cx="2038252" cy="115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491" y="2343945"/>
            <a:ext cx="2520280" cy="1811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0707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2"/>
          <p:cNvSpPr/>
          <p:nvPr/>
        </p:nvSpPr>
        <p:spPr>
          <a:xfrm>
            <a:off x="0" y="4803998"/>
            <a:ext cx="9144000" cy="339502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0" y="4371950"/>
            <a:ext cx="9144000" cy="14401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-11875" y="4587974"/>
            <a:ext cx="9180512" cy="144016"/>
          </a:xfrm>
          <a:prstGeom prst="rect">
            <a:avLst/>
          </a:prstGeom>
          <a:solidFill>
            <a:srgbClr val="EF77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" name="TextBox 1"/>
          <p:cNvSpPr txBox="1"/>
          <p:nvPr/>
        </p:nvSpPr>
        <p:spPr>
          <a:xfrm>
            <a:off x="1043608" y="341243"/>
            <a:ext cx="5184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b="1" dirty="0" smtClean="0">
                <a:solidFill>
                  <a:srgbClr val="002060"/>
                </a:solidFill>
                <a:latin typeface="4815_KwangMD_Catthai" panose="02000000000000000000" pitchFamily="2" charset="0"/>
                <a:cs typeface="4815_KwangMD_Catthai" panose="02000000000000000000" pitchFamily="2" charset="0"/>
              </a:rPr>
              <a:t>การผลิตยาตำรับเข้ากัญชา </a:t>
            </a:r>
            <a:r>
              <a:rPr lang="en-US" sz="3600" b="1" dirty="0" smtClean="0">
                <a:solidFill>
                  <a:srgbClr val="002060"/>
                </a:solidFill>
                <a:latin typeface="4815_KwangMD_Catthai" panose="02000000000000000000" pitchFamily="2" charset="0"/>
                <a:cs typeface="4815_KwangMD_Catthai" panose="02000000000000000000" pitchFamily="2" charset="0"/>
              </a:rPr>
              <a:t>16 </a:t>
            </a:r>
            <a:r>
              <a:rPr lang="th-TH" sz="3600" b="1" dirty="0" smtClean="0">
                <a:solidFill>
                  <a:srgbClr val="002060"/>
                </a:solidFill>
                <a:latin typeface="4815_KwangMD_Catthai" panose="02000000000000000000" pitchFamily="2" charset="0"/>
                <a:cs typeface="4815_KwangMD_Catthai" panose="02000000000000000000" pitchFamily="2" charset="0"/>
              </a:rPr>
              <a:t>ตำรับ</a:t>
            </a:r>
            <a:endParaRPr lang="th-TH" sz="2800" b="1" dirty="0">
              <a:solidFill>
                <a:srgbClr val="002060"/>
              </a:solidFill>
              <a:latin typeface="4815_KwangMD_Catthai" panose="02000000000000000000" pitchFamily="2" charset="0"/>
              <a:cs typeface="4815_KwangMD_Catthai" panose="02000000000000000000" pitchFamily="2" charset="0"/>
            </a:endParaRPr>
          </a:p>
        </p:txBody>
      </p:sp>
      <p:cxnSp>
        <p:nvCxnSpPr>
          <p:cNvPr id="16" name="ตัวเชื่อมต่อตรง 15"/>
          <p:cNvCxnSpPr/>
          <p:nvPr/>
        </p:nvCxnSpPr>
        <p:spPr>
          <a:xfrm>
            <a:off x="754435" y="911374"/>
            <a:ext cx="741682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989109" y="908600"/>
            <a:ext cx="9271523" cy="1231102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th-TH" sz="2400" b="1" dirty="0">
                <a:solidFill>
                  <a:srgbClr val="C00000"/>
                </a:solidFill>
                <a:latin typeface="4815_KwangMD_Catthai" panose="02000000000000000000" pitchFamily="2" charset="0"/>
                <a:cs typeface="4815_KwangMD_Catthai" panose="02000000000000000000" pitchFamily="2" charset="0"/>
              </a:rPr>
              <a:t>กลุ่ม ก. ตำรับยาที่มีประสิทธิผล มีความปลอดภัย วิธีการผลิตไม่ยุ่งยากซับซ้อน ตัวยาหาไม่ยาก </a:t>
            </a:r>
          </a:p>
          <a:p>
            <a:r>
              <a:rPr lang="th-TH" sz="2400" b="1" dirty="0">
                <a:solidFill>
                  <a:srgbClr val="C00000"/>
                </a:solidFill>
                <a:latin typeface="4815_KwangMD_Catthai" panose="02000000000000000000" pitchFamily="2" charset="0"/>
                <a:cs typeface="4815_KwangMD_Catthai" panose="02000000000000000000" pitchFamily="2" charset="0"/>
              </a:rPr>
              <a:t>และมีสรรพคุณตำรับที่แก้ปัญหาสาธารณสุข จำนวน </a:t>
            </a:r>
            <a:r>
              <a:rPr lang="en-US" sz="2400" b="1" dirty="0">
                <a:solidFill>
                  <a:srgbClr val="C00000"/>
                </a:solidFill>
                <a:latin typeface="4815_KwangMD_Catthai" panose="02000000000000000000" pitchFamily="2" charset="0"/>
                <a:cs typeface="4815_KwangMD_Catthai" panose="02000000000000000000" pitchFamily="2" charset="0"/>
              </a:rPr>
              <a:t>16 </a:t>
            </a:r>
            <a:r>
              <a:rPr lang="th-TH" sz="2400" b="1" dirty="0">
                <a:solidFill>
                  <a:srgbClr val="C00000"/>
                </a:solidFill>
                <a:latin typeface="4815_KwangMD_Catthai" panose="02000000000000000000" pitchFamily="2" charset="0"/>
                <a:cs typeface="4815_KwangMD_Catthai" panose="02000000000000000000" pitchFamily="2" charset="0"/>
              </a:rPr>
              <a:t>ตำรับ</a:t>
            </a:r>
          </a:p>
          <a:p>
            <a:endParaRPr lang="th-TH" sz="2400" dirty="0">
              <a:latin typeface="4815_KwangMD_Catthai" panose="02000000000000000000" pitchFamily="2" charset="0"/>
              <a:cs typeface="4815_KwangMD_Catthai" panose="02000000000000000000" pitchFamily="2" charset="0"/>
            </a:endParaRPr>
          </a:p>
        </p:txBody>
      </p:sp>
      <p:graphicFrame>
        <p:nvGraphicFramePr>
          <p:cNvPr id="18" name="ตาราง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4118094"/>
              </p:ext>
            </p:extLst>
          </p:nvPr>
        </p:nvGraphicFramePr>
        <p:xfrm>
          <a:off x="1566994" y="1851670"/>
          <a:ext cx="7109462" cy="21642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0853"/>
                <a:gridCol w="1601153"/>
                <a:gridCol w="1620203"/>
                <a:gridCol w="2147253"/>
              </a:tblGrid>
              <a:tr h="503011">
                <a:tc>
                  <a:txBody>
                    <a:bodyPr/>
                    <a:lstStyle/>
                    <a:p>
                      <a:pPr algn="ctr"/>
                      <a:r>
                        <a:rPr lang="th-TH" sz="2000" b="0" dirty="0" err="1" smtClean="0">
                          <a:solidFill>
                            <a:schemeClr val="tx1"/>
                          </a:solidFill>
                          <a:latin typeface="4815_KwangMD_Catthai" panose="02000000000000000000" pitchFamily="2" charset="0"/>
                          <a:cs typeface="4815_KwangMD_Catthai" panose="02000000000000000000" pitchFamily="2" charset="0"/>
                        </a:rPr>
                        <a:t>ยาศุข</a:t>
                      </a:r>
                      <a:r>
                        <a:rPr lang="th-TH" sz="2000" b="0" dirty="0" smtClean="0">
                          <a:solidFill>
                            <a:schemeClr val="tx1"/>
                          </a:solidFill>
                          <a:latin typeface="4815_KwangMD_Catthai" panose="02000000000000000000" pitchFamily="2" charset="0"/>
                          <a:cs typeface="4815_KwangMD_Catthai" panose="02000000000000000000" pitchFamily="2" charset="0"/>
                        </a:rPr>
                        <a:t>ไสยาสน์</a:t>
                      </a:r>
                      <a:endParaRPr lang="th-TH" sz="2400" b="0" dirty="0">
                        <a:solidFill>
                          <a:schemeClr val="tx1"/>
                        </a:solidFill>
                        <a:latin typeface="4815_KwangMD_Catthai" panose="02000000000000000000" pitchFamily="2" charset="0"/>
                        <a:cs typeface="4815_KwangMD_Catthai" panose="02000000000000000000" pitchFamily="2" charset="0"/>
                      </a:endParaRPr>
                    </a:p>
                  </a:txBody>
                  <a:tcPr marL="121920" marR="121920" marT="60960" marB="60960" anchor="ctr"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0" dirty="0" smtClean="0">
                          <a:solidFill>
                            <a:schemeClr val="tx1"/>
                          </a:solidFill>
                          <a:latin typeface="4815_KwangMD_Catthai" panose="02000000000000000000" pitchFamily="2" charset="0"/>
                          <a:cs typeface="4815_KwangMD_Catthai" panose="02000000000000000000" pitchFamily="2" charset="0"/>
                        </a:rPr>
                        <a:t>ยาแก้ลมขึ้นเบื้องสูง</a:t>
                      </a:r>
                      <a:endParaRPr lang="th-TH" sz="2000" b="0" dirty="0">
                        <a:solidFill>
                          <a:schemeClr val="tx1"/>
                        </a:solidFill>
                        <a:latin typeface="4815_KwangMD_Catthai" panose="02000000000000000000" pitchFamily="2" charset="0"/>
                        <a:cs typeface="4815_KwangMD_Catthai" panose="02000000000000000000" pitchFamily="2" charset="0"/>
                      </a:endParaRPr>
                    </a:p>
                  </a:txBody>
                  <a:tcPr marL="121920" marR="121920" marT="60960" marB="60960" anchor="ctr"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0" dirty="0" smtClean="0">
                          <a:solidFill>
                            <a:schemeClr val="tx1"/>
                          </a:solidFill>
                          <a:latin typeface="4815_KwangMD_Catthai" panose="02000000000000000000" pitchFamily="2" charset="0"/>
                          <a:cs typeface="4815_KwangMD_Catthai" panose="02000000000000000000" pitchFamily="2" charset="0"/>
                        </a:rPr>
                        <a:t>ยาแก้ลมแก้เส้น</a:t>
                      </a:r>
                      <a:endParaRPr lang="th-TH" sz="2000" b="0" dirty="0">
                        <a:solidFill>
                          <a:schemeClr val="tx1"/>
                        </a:solidFill>
                        <a:latin typeface="4815_KwangMD_Catthai" panose="02000000000000000000" pitchFamily="2" charset="0"/>
                        <a:cs typeface="4815_KwangMD_Catthai" panose="02000000000000000000" pitchFamily="2" charset="0"/>
                      </a:endParaRPr>
                    </a:p>
                  </a:txBody>
                  <a:tcPr marL="121920" marR="121920" marT="60960" marB="60960" anchor="ctr"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0" dirty="0" smtClean="0">
                          <a:solidFill>
                            <a:schemeClr val="tx1"/>
                          </a:solidFill>
                          <a:latin typeface="4815_KwangMD_Catthai" panose="02000000000000000000" pitchFamily="2" charset="0"/>
                          <a:cs typeface="4815_KwangMD_Catthai" panose="02000000000000000000" pitchFamily="2" charset="0"/>
                        </a:rPr>
                        <a:t>ยา</a:t>
                      </a:r>
                      <a:r>
                        <a:rPr lang="th-TH" sz="2000" b="0" dirty="0" err="1" smtClean="0">
                          <a:solidFill>
                            <a:schemeClr val="tx1"/>
                          </a:solidFill>
                          <a:latin typeface="4815_KwangMD_Catthai" panose="02000000000000000000" pitchFamily="2" charset="0"/>
                          <a:cs typeface="4815_KwangMD_Catthai" panose="02000000000000000000" pitchFamily="2" charset="0"/>
                        </a:rPr>
                        <a:t>แก้สัณฑ</a:t>
                      </a:r>
                      <a:r>
                        <a:rPr lang="th-TH" sz="2000" b="0" dirty="0" smtClean="0">
                          <a:solidFill>
                            <a:schemeClr val="tx1"/>
                          </a:solidFill>
                          <a:latin typeface="4815_KwangMD_Catthai" panose="02000000000000000000" pitchFamily="2" charset="0"/>
                          <a:cs typeface="4815_KwangMD_Catthai" panose="02000000000000000000" pitchFamily="2" charset="0"/>
                        </a:rPr>
                        <a:t>ฆาต กล่อนแห้ง</a:t>
                      </a:r>
                      <a:endParaRPr lang="th-TH" sz="2000" b="0" dirty="0">
                        <a:solidFill>
                          <a:schemeClr val="tx1"/>
                        </a:solidFill>
                        <a:latin typeface="4815_KwangMD_Catthai" panose="02000000000000000000" pitchFamily="2" charset="0"/>
                        <a:cs typeface="4815_KwangMD_Catthai" panose="02000000000000000000" pitchFamily="2" charset="0"/>
                      </a:endParaRPr>
                    </a:p>
                  </a:txBody>
                  <a:tcPr marL="121920" marR="121920" marT="60960" marB="60960" anchor="ctr">
                    <a:solidFill>
                      <a:srgbClr val="CCFF99"/>
                    </a:solidFill>
                  </a:tcPr>
                </a:tc>
              </a:tr>
              <a:tr h="687297">
                <a:tc>
                  <a:txBody>
                    <a:bodyPr/>
                    <a:lstStyle/>
                    <a:p>
                      <a:pPr algn="ctr"/>
                      <a:r>
                        <a:rPr lang="th-TH" sz="2000" b="0" dirty="0" smtClean="0">
                          <a:solidFill>
                            <a:schemeClr val="tx1"/>
                          </a:solidFill>
                          <a:latin typeface="4815_KwangMD_Catthai" panose="02000000000000000000" pitchFamily="2" charset="0"/>
                          <a:cs typeface="4815_KwangMD_Catthai" panose="02000000000000000000" pitchFamily="2" charset="0"/>
                        </a:rPr>
                        <a:t>ยาน้ำมันสนั่นไตรภพ</a:t>
                      </a:r>
                      <a:endParaRPr lang="th-TH" sz="2000" b="0" dirty="0">
                        <a:solidFill>
                          <a:schemeClr val="tx1"/>
                        </a:solidFill>
                        <a:latin typeface="4815_KwangMD_Catthai" panose="02000000000000000000" pitchFamily="2" charset="0"/>
                        <a:cs typeface="4815_KwangMD_Catthai" panose="02000000000000000000" pitchFamily="2" charset="0"/>
                      </a:endParaRPr>
                    </a:p>
                  </a:txBody>
                  <a:tcPr marL="121920" marR="121920" marT="60960" marB="6096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0" dirty="0" smtClean="0">
                          <a:solidFill>
                            <a:schemeClr val="tx1"/>
                          </a:solidFill>
                          <a:latin typeface="4815_KwangMD_Catthai" panose="02000000000000000000" pitchFamily="2" charset="0"/>
                          <a:cs typeface="4815_KwangMD_Catthai" panose="02000000000000000000" pitchFamily="2" charset="0"/>
                        </a:rPr>
                        <a:t>ยาแก้นอนไม่หลับ/</a:t>
                      </a:r>
                    </a:p>
                    <a:p>
                      <a:pPr algn="ctr"/>
                      <a:r>
                        <a:rPr lang="th-TH" sz="2000" b="0" dirty="0" smtClean="0">
                          <a:solidFill>
                            <a:schemeClr val="tx1"/>
                          </a:solidFill>
                          <a:latin typeface="4815_KwangMD_Catthai" panose="02000000000000000000" pitchFamily="2" charset="0"/>
                          <a:cs typeface="4815_KwangMD_Catthai" panose="02000000000000000000" pitchFamily="2" charset="0"/>
                        </a:rPr>
                        <a:t>ยาแก้ไขผอมเหลือง</a:t>
                      </a:r>
                      <a:endParaRPr lang="th-TH" sz="2000" b="0" dirty="0">
                        <a:solidFill>
                          <a:schemeClr val="tx1"/>
                        </a:solidFill>
                        <a:latin typeface="4815_KwangMD_Catthai" panose="02000000000000000000" pitchFamily="2" charset="0"/>
                        <a:cs typeface="4815_KwangMD_Catthai" panose="02000000000000000000" pitchFamily="2" charset="0"/>
                      </a:endParaRPr>
                    </a:p>
                  </a:txBody>
                  <a:tcPr marL="121920" marR="121920" marT="60960" marB="60960" anchor="ctr"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0" dirty="0" smtClean="0">
                          <a:solidFill>
                            <a:schemeClr val="tx1"/>
                          </a:solidFill>
                          <a:latin typeface="4815_KwangMD_Catthai" panose="02000000000000000000" pitchFamily="2" charset="0"/>
                          <a:cs typeface="4815_KwangMD_Catthai" panose="02000000000000000000" pitchFamily="2" charset="0"/>
                        </a:rPr>
                        <a:t>ยา</a:t>
                      </a:r>
                      <a:r>
                        <a:rPr lang="th-TH" sz="2000" b="0" dirty="0" err="1" smtClean="0">
                          <a:solidFill>
                            <a:schemeClr val="tx1"/>
                          </a:solidFill>
                          <a:latin typeface="4815_KwangMD_Catthai" panose="02000000000000000000" pitchFamily="2" charset="0"/>
                          <a:cs typeface="4815_KwangMD_Catthai" panose="02000000000000000000" pitchFamily="2" charset="0"/>
                        </a:rPr>
                        <a:t>อัคคินีวคณะ</a:t>
                      </a:r>
                      <a:endParaRPr lang="th-TH" sz="2000" b="0" dirty="0" smtClean="0">
                        <a:solidFill>
                          <a:schemeClr val="tx1"/>
                        </a:solidFill>
                        <a:latin typeface="4815_KwangMD_Catthai" panose="02000000000000000000" pitchFamily="2" charset="0"/>
                        <a:cs typeface="4815_KwangMD_Catthai" panose="02000000000000000000" pitchFamily="2" charset="0"/>
                      </a:endParaRPr>
                    </a:p>
                  </a:txBody>
                  <a:tcPr marL="121920" marR="121920" marT="60960" marB="60960" anchor="ctr"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0" dirty="0" smtClean="0">
                          <a:solidFill>
                            <a:schemeClr val="tx1"/>
                          </a:solidFill>
                          <a:latin typeface="4815_KwangMD_Catthai" panose="02000000000000000000" pitchFamily="2" charset="0"/>
                          <a:cs typeface="4815_KwangMD_Catthai" panose="02000000000000000000" pitchFamily="2" charset="0"/>
                        </a:rPr>
                        <a:t>ยาทาริดสีดวงทวาร</a:t>
                      </a:r>
                    </a:p>
                    <a:p>
                      <a:pPr algn="ctr"/>
                      <a:r>
                        <a:rPr lang="th-TH" sz="2000" b="0" dirty="0" smtClean="0">
                          <a:solidFill>
                            <a:schemeClr val="tx1"/>
                          </a:solidFill>
                          <a:latin typeface="4815_KwangMD_Catthai" panose="02000000000000000000" pitchFamily="2" charset="0"/>
                          <a:cs typeface="4815_KwangMD_Catthai" panose="02000000000000000000" pitchFamily="2" charset="0"/>
                        </a:rPr>
                        <a:t>และโรคผิวหนัง</a:t>
                      </a:r>
                      <a:endParaRPr lang="th-TH" sz="2000" b="0" dirty="0">
                        <a:solidFill>
                          <a:schemeClr val="tx1"/>
                        </a:solidFill>
                        <a:latin typeface="4815_KwangMD_Catthai" panose="02000000000000000000" pitchFamily="2" charset="0"/>
                        <a:cs typeface="4815_KwangMD_Catthai" panose="02000000000000000000" pitchFamily="2" charset="0"/>
                      </a:endParaRPr>
                    </a:p>
                  </a:txBody>
                  <a:tcPr marL="121920" marR="121920" marT="60960" marB="60960" anchor="ctr">
                    <a:solidFill>
                      <a:srgbClr val="CCFF99"/>
                    </a:solidFill>
                  </a:tcPr>
                </a:tc>
              </a:tr>
              <a:tr h="394493">
                <a:tc>
                  <a:txBody>
                    <a:bodyPr/>
                    <a:lstStyle/>
                    <a:p>
                      <a:pPr algn="ctr"/>
                      <a:r>
                        <a:rPr lang="th-TH" sz="2000" b="0" dirty="0" smtClean="0">
                          <a:solidFill>
                            <a:schemeClr val="tx1"/>
                          </a:solidFill>
                          <a:latin typeface="4815_KwangMD_Catthai" panose="02000000000000000000" pitchFamily="2" charset="0"/>
                          <a:cs typeface="4815_KwangMD_Catthai" panose="02000000000000000000" pitchFamily="2" charset="0"/>
                        </a:rPr>
                        <a:t>ยาทำลายพระสุเมรุ</a:t>
                      </a:r>
                      <a:endParaRPr lang="th-TH" sz="2000" b="0" dirty="0">
                        <a:solidFill>
                          <a:schemeClr val="tx1"/>
                        </a:solidFill>
                        <a:latin typeface="4815_KwangMD_Catthai" panose="02000000000000000000" pitchFamily="2" charset="0"/>
                        <a:cs typeface="4815_KwangMD_Catthai" panose="02000000000000000000" pitchFamily="2" charset="0"/>
                      </a:endParaRPr>
                    </a:p>
                  </a:txBody>
                  <a:tcPr marL="121920" marR="121920" marT="60960" marB="60960" anchor="ctr"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0" dirty="0" smtClean="0">
                          <a:solidFill>
                            <a:schemeClr val="tx1"/>
                          </a:solidFill>
                          <a:latin typeface="4815_KwangMD_Catthai" panose="02000000000000000000" pitchFamily="2" charset="0"/>
                          <a:cs typeface="4815_KwangMD_Catthai" panose="02000000000000000000" pitchFamily="2" charset="0"/>
                        </a:rPr>
                        <a:t>ยาไพสาลี</a:t>
                      </a:r>
                      <a:endParaRPr lang="th-TH" sz="2000" b="0" dirty="0">
                        <a:solidFill>
                          <a:schemeClr val="tx1"/>
                        </a:solidFill>
                        <a:latin typeface="4815_KwangMD_Catthai" panose="02000000000000000000" pitchFamily="2" charset="0"/>
                        <a:cs typeface="4815_KwangMD_Catthai" panose="02000000000000000000" pitchFamily="2" charset="0"/>
                      </a:endParaRPr>
                    </a:p>
                  </a:txBody>
                  <a:tcPr marL="121920" marR="121920" marT="60960" marB="60960" anchor="ctr"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0" dirty="0" smtClean="0">
                          <a:solidFill>
                            <a:schemeClr val="tx1"/>
                          </a:solidFill>
                          <a:latin typeface="4815_KwangMD_Catthai" panose="02000000000000000000" pitchFamily="2" charset="0"/>
                          <a:cs typeface="4815_KwangMD_Catthai" panose="02000000000000000000" pitchFamily="2" charset="0"/>
                        </a:rPr>
                        <a:t>ยาอัมฤตโอสถ</a:t>
                      </a:r>
                      <a:endParaRPr lang="th-TH" sz="2000" b="0" dirty="0">
                        <a:solidFill>
                          <a:schemeClr val="tx1"/>
                        </a:solidFill>
                        <a:latin typeface="4815_KwangMD_Catthai" panose="02000000000000000000" pitchFamily="2" charset="0"/>
                        <a:cs typeface="4815_KwangMD_Catthai" panose="02000000000000000000" pitchFamily="2" charset="0"/>
                      </a:endParaRPr>
                    </a:p>
                  </a:txBody>
                  <a:tcPr marL="121920" marR="121920" marT="60960" marB="60960" anchor="ctr"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0" dirty="0" smtClean="0">
                          <a:solidFill>
                            <a:schemeClr val="tx1"/>
                          </a:solidFill>
                          <a:latin typeface="4815_KwangMD_Catthai" panose="02000000000000000000" pitchFamily="2" charset="0"/>
                          <a:cs typeface="4815_KwangMD_Catthai" panose="02000000000000000000" pitchFamily="2" charset="0"/>
                        </a:rPr>
                        <a:t>ยาแก้เนาวนารีวาโย</a:t>
                      </a:r>
                      <a:endParaRPr lang="th-TH" sz="2000" b="0" dirty="0">
                        <a:solidFill>
                          <a:schemeClr val="tx1"/>
                        </a:solidFill>
                        <a:latin typeface="4815_KwangMD_Catthai" panose="02000000000000000000" pitchFamily="2" charset="0"/>
                        <a:cs typeface="4815_KwangMD_Catthai" panose="02000000000000000000" pitchFamily="2" charset="0"/>
                      </a:endParaRPr>
                    </a:p>
                  </a:txBody>
                  <a:tcPr marL="121920" marR="121920" marT="60960" marB="60960" anchor="ctr">
                    <a:solidFill>
                      <a:srgbClr val="CCFF99"/>
                    </a:solidFill>
                  </a:tcPr>
                </a:tc>
              </a:tr>
              <a:tr h="503011">
                <a:tc>
                  <a:txBody>
                    <a:bodyPr/>
                    <a:lstStyle/>
                    <a:p>
                      <a:pPr algn="ctr"/>
                      <a:r>
                        <a:rPr lang="th-TH" sz="2000" b="0" dirty="0" smtClean="0">
                          <a:solidFill>
                            <a:schemeClr val="tx1"/>
                          </a:solidFill>
                          <a:latin typeface="4815_KwangMD_Catthai" panose="02000000000000000000" pitchFamily="2" charset="0"/>
                          <a:cs typeface="4815_KwangMD_Catthai" panose="02000000000000000000" pitchFamily="2" charset="0"/>
                        </a:rPr>
                        <a:t>ยาทัพ</a:t>
                      </a:r>
                      <a:r>
                        <a:rPr lang="th-TH" sz="2000" b="0" dirty="0" err="1" smtClean="0">
                          <a:solidFill>
                            <a:schemeClr val="tx1"/>
                          </a:solidFill>
                          <a:latin typeface="4815_KwangMD_Catthai" panose="02000000000000000000" pitchFamily="2" charset="0"/>
                          <a:cs typeface="4815_KwangMD_Catthai" panose="02000000000000000000" pitchFamily="2" charset="0"/>
                        </a:rPr>
                        <a:t>ยาธิ</a:t>
                      </a:r>
                      <a:r>
                        <a:rPr lang="th-TH" sz="2000" b="0" dirty="0" smtClean="0">
                          <a:solidFill>
                            <a:schemeClr val="tx1"/>
                          </a:solidFill>
                          <a:latin typeface="4815_KwangMD_Catthai" panose="02000000000000000000" pitchFamily="2" charset="0"/>
                          <a:cs typeface="4815_KwangMD_Catthai" panose="02000000000000000000" pitchFamily="2" charset="0"/>
                        </a:rPr>
                        <a:t>คุณ</a:t>
                      </a:r>
                      <a:endParaRPr lang="th-TH" sz="2000" b="0" dirty="0">
                        <a:solidFill>
                          <a:schemeClr val="tx1"/>
                        </a:solidFill>
                        <a:latin typeface="4815_KwangMD_Catthai" panose="02000000000000000000" pitchFamily="2" charset="0"/>
                        <a:cs typeface="4815_KwangMD_Catthai" panose="02000000000000000000" pitchFamily="2" charset="0"/>
                      </a:endParaRPr>
                    </a:p>
                  </a:txBody>
                  <a:tcPr marL="121920" marR="121920" marT="60960" marB="60960" anchor="ctr"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b="0" dirty="0" err="1" smtClean="0">
                          <a:solidFill>
                            <a:schemeClr val="tx1"/>
                          </a:solidFill>
                          <a:latin typeface="4815_KwangMD_Catthai" panose="02000000000000000000" pitchFamily="2" charset="0"/>
                          <a:cs typeface="4815_KwangMD_Catthai" panose="02000000000000000000" pitchFamily="2" charset="0"/>
                        </a:rPr>
                        <a:t>ยาอไภย</a:t>
                      </a:r>
                      <a:r>
                        <a:rPr lang="th-TH" sz="2000" b="0" dirty="0" smtClean="0">
                          <a:solidFill>
                            <a:schemeClr val="tx1"/>
                          </a:solidFill>
                          <a:latin typeface="4815_KwangMD_Catthai" panose="02000000000000000000" pitchFamily="2" charset="0"/>
                          <a:cs typeface="4815_KwangMD_Catthai" panose="02000000000000000000" pitchFamily="2" charset="0"/>
                        </a:rPr>
                        <a:t>สาลี</a:t>
                      </a:r>
                    </a:p>
                  </a:txBody>
                  <a:tcPr marL="121920" marR="121920" marT="60960" marB="60960" anchor="ctr"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0" dirty="0" smtClean="0">
                          <a:solidFill>
                            <a:schemeClr val="tx1"/>
                          </a:solidFill>
                          <a:latin typeface="4815_KwangMD_Catthai" panose="02000000000000000000" pitchFamily="2" charset="0"/>
                          <a:cs typeface="4815_KwangMD_Catthai" panose="02000000000000000000" pitchFamily="2" charset="0"/>
                        </a:rPr>
                        <a:t>ยาแก้โรคจิต</a:t>
                      </a:r>
                      <a:endParaRPr lang="th-TH" sz="2000" b="0" dirty="0">
                        <a:solidFill>
                          <a:schemeClr val="tx1"/>
                        </a:solidFill>
                        <a:latin typeface="4815_KwangMD_Catthai" panose="02000000000000000000" pitchFamily="2" charset="0"/>
                        <a:cs typeface="4815_KwangMD_Catthai" panose="02000000000000000000" pitchFamily="2" charset="0"/>
                      </a:endParaRPr>
                    </a:p>
                  </a:txBody>
                  <a:tcPr marL="121920" marR="121920" marT="60960" marB="60960" anchor="ctr"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0" dirty="0" smtClean="0">
                          <a:solidFill>
                            <a:schemeClr val="tx1"/>
                          </a:solidFill>
                          <a:latin typeface="4815_KwangMD_Catthai" panose="02000000000000000000" pitchFamily="2" charset="0"/>
                          <a:cs typeface="4815_KwangMD_Catthai" panose="02000000000000000000" pitchFamily="2" charset="0"/>
                        </a:rPr>
                        <a:t>ยาไฟอาวุธ</a:t>
                      </a:r>
                      <a:endParaRPr lang="th-TH" sz="2000" b="0" dirty="0">
                        <a:solidFill>
                          <a:schemeClr val="tx1"/>
                        </a:solidFill>
                        <a:latin typeface="4815_KwangMD_Catthai" panose="02000000000000000000" pitchFamily="2" charset="0"/>
                        <a:cs typeface="4815_KwangMD_Catthai" panose="02000000000000000000" pitchFamily="2" charset="0"/>
                      </a:endParaRPr>
                    </a:p>
                  </a:txBody>
                  <a:tcPr marL="121920" marR="121920" marT="60960" marB="60960" anchor="ctr">
                    <a:solidFill>
                      <a:srgbClr val="CCFF99"/>
                    </a:solidFill>
                  </a:tcPr>
                </a:tc>
              </a:tr>
            </a:tbl>
          </a:graphicData>
        </a:graphic>
      </p:graphicFrame>
      <p:pic>
        <p:nvPicPr>
          <p:cNvPr id="20" name="Picture 2" descr="E:\ARJAROHERB PRODUCT\flat icon\กัญชา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86180"/>
            <a:ext cx="601394" cy="601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สี่เหลี่ยมผืนผ้า 20"/>
          <p:cNvSpPr/>
          <p:nvPr/>
        </p:nvSpPr>
        <p:spPr>
          <a:xfrm>
            <a:off x="-3371" y="4803998"/>
            <a:ext cx="9144000" cy="339502"/>
          </a:xfrm>
          <a:prstGeom prst="rect">
            <a:avLst/>
          </a:prstGeom>
          <a:solidFill>
            <a:srgbClr val="00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6" name="สี่เหลี่ยมผืนผ้า 25"/>
          <p:cNvSpPr/>
          <p:nvPr/>
        </p:nvSpPr>
        <p:spPr>
          <a:xfrm>
            <a:off x="-3371" y="4371950"/>
            <a:ext cx="9144000" cy="144016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7" name="สี่เหลี่ยมผืนผ้า 26"/>
          <p:cNvSpPr/>
          <p:nvPr/>
        </p:nvSpPr>
        <p:spPr>
          <a:xfrm>
            <a:off x="-15246" y="4587974"/>
            <a:ext cx="9180512" cy="14401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21" y="2139702"/>
            <a:ext cx="1519343" cy="1512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4633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ch\Desktop\S__147375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910" y="1059582"/>
            <a:ext cx="3866422" cy="2898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ch\Desktop\S__14737519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620" b="29688"/>
          <a:stretch/>
        </p:blipFill>
        <p:spPr bwMode="auto">
          <a:xfrm>
            <a:off x="640628" y="1131590"/>
            <a:ext cx="3866422" cy="2826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043608" y="341243"/>
            <a:ext cx="5184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b="1" dirty="0" smtClean="0">
                <a:solidFill>
                  <a:srgbClr val="002060"/>
                </a:solidFill>
                <a:latin typeface="4815_KwangMD_Catthai" panose="02000000000000000000" pitchFamily="2" charset="0"/>
                <a:cs typeface="4815_KwangMD_Catthai" panose="02000000000000000000" pitchFamily="2" charset="0"/>
              </a:rPr>
              <a:t>สถานที่ผลิตยาตำรับเข้ากัญชา</a:t>
            </a:r>
            <a:endParaRPr lang="th-TH" sz="2800" b="1" dirty="0">
              <a:solidFill>
                <a:srgbClr val="002060"/>
              </a:solidFill>
              <a:latin typeface="4815_KwangMD_Catthai" panose="02000000000000000000" pitchFamily="2" charset="0"/>
              <a:cs typeface="4815_KwangMD_Catthai" panose="02000000000000000000" pitchFamily="2" charset="0"/>
            </a:endParaRPr>
          </a:p>
        </p:txBody>
      </p:sp>
      <p:cxnSp>
        <p:nvCxnSpPr>
          <p:cNvPr id="8" name="ตัวเชื่อมต่อตรง 7"/>
          <p:cNvCxnSpPr/>
          <p:nvPr/>
        </p:nvCxnSpPr>
        <p:spPr>
          <a:xfrm>
            <a:off x="754435" y="911374"/>
            <a:ext cx="741682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 descr="E:\ARJAROHERB PRODUCT\flat icon\กัญชา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86180"/>
            <a:ext cx="601394" cy="601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40628" y="4184313"/>
            <a:ext cx="3866422" cy="707886"/>
          </a:xfrm>
          <a:prstGeom prst="rect">
            <a:avLst/>
          </a:prstGeom>
          <a:solidFill>
            <a:srgbClr val="99CCFF"/>
          </a:solidFill>
          <a:ln>
            <a:solidFill>
              <a:srgbClr val="99CC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2000" dirty="0" smtClean="0">
                <a:latin typeface="4815_KwangMD_Catthai" panose="02000000000000000000" pitchFamily="2" charset="0"/>
                <a:cs typeface="4815_KwangMD_Catthai" panose="02000000000000000000" pitchFamily="2" charset="0"/>
              </a:rPr>
              <a:t>ป้ายแสดงสถานที่ผลิต</a:t>
            </a:r>
            <a:r>
              <a:rPr lang="th-TH" sz="2000" dirty="0" err="1" smtClean="0">
                <a:latin typeface="4815_KwangMD_Catthai" panose="02000000000000000000" pitchFamily="2" charset="0"/>
                <a:cs typeface="4815_KwangMD_Catthai" panose="02000000000000000000" pitchFamily="2" charset="0"/>
              </a:rPr>
              <a:t>ยาเสพติด</a:t>
            </a:r>
            <a:r>
              <a:rPr lang="th-TH" sz="2000" dirty="0" smtClean="0">
                <a:latin typeface="4815_KwangMD_Catthai" panose="02000000000000000000" pitchFamily="2" charset="0"/>
                <a:cs typeface="4815_KwangMD_Catthai" panose="02000000000000000000" pitchFamily="2" charset="0"/>
              </a:rPr>
              <a:t>ให้โทษประเภท </a:t>
            </a:r>
            <a:r>
              <a:rPr lang="en-US" sz="2000" dirty="0" smtClean="0">
                <a:latin typeface="4815_KwangMD_Catthai" panose="02000000000000000000" pitchFamily="2" charset="0"/>
                <a:cs typeface="4815_KwangMD_Catthai" panose="02000000000000000000" pitchFamily="2" charset="0"/>
              </a:rPr>
              <a:t>5</a:t>
            </a:r>
          </a:p>
          <a:p>
            <a:pPr algn="ctr"/>
            <a:r>
              <a:rPr lang="th-TH" sz="2000" dirty="0" smtClean="0">
                <a:latin typeface="4815_KwangMD_Catthai" panose="02000000000000000000" pitchFamily="2" charset="0"/>
                <a:cs typeface="4815_KwangMD_Catthai" panose="02000000000000000000" pitchFamily="2" charset="0"/>
              </a:rPr>
              <a:t>ใบประกอบวิชาชีพเภสัชกรรม/เภสัชกรรมแผนโบราณ</a:t>
            </a:r>
            <a:endParaRPr lang="th-TH" sz="2000" dirty="0">
              <a:latin typeface="4815_KwangMD_Catthai" panose="02000000000000000000" pitchFamily="2" charset="0"/>
              <a:cs typeface="4815_KwangMD_Catthai" panose="02000000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98910" y="4184313"/>
            <a:ext cx="3861522" cy="707886"/>
          </a:xfrm>
          <a:prstGeom prst="rect">
            <a:avLst/>
          </a:prstGeom>
          <a:solidFill>
            <a:srgbClr val="FFCC99"/>
          </a:solidFill>
          <a:ln>
            <a:solidFill>
              <a:srgbClr val="FFCC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2000" dirty="0" smtClean="0">
                <a:latin typeface="4815_KwangMD_Catthai" panose="02000000000000000000" pitchFamily="2" charset="0"/>
                <a:cs typeface="4815_KwangMD_Catthai" panose="02000000000000000000" pitchFamily="2" charset="0"/>
              </a:rPr>
              <a:t>หนังสืออนุญาตครอบครอง ผลิต จำหน่าย</a:t>
            </a:r>
          </a:p>
          <a:p>
            <a:pPr algn="ctr"/>
            <a:r>
              <a:rPr lang="th-TH" sz="2000" dirty="0" smtClean="0">
                <a:latin typeface="4815_KwangMD_Catthai" panose="02000000000000000000" pitchFamily="2" charset="0"/>
                <a:cs typeface="4815_KwangMD_Catthai" panose="02000000000000000000" pitchFamily="2" charset="0"/>
              </a:rPr>
              <a:t>จากสำนักงานคณะกรรมการอาหารและยา</a:t>
            </a:r>
            <a:endParaRPr lang="th-TH" sz="2000" dirty="0">
              <a:latin typeface="4815_KwangMD_Catthai" panose="02000000000000000000" pitchFamily="2" charset="0"/>
              <a:cs typeface="4815_KwangMD_Catthai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9271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รูปภาพ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44" t="28506" r="20169" b="14561"/>
          <a:stretch>
            <a:fillRect/>
          </a:stretch>
        </p:blipFill>
        <p:spPr bwMode="auto">
          <a:xfrm>
            <a:off x="850267" y="1688157"/>
            <a:ext cx="7266896" cy="2744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สี่เหลี่ยมผืนผ้า 8"/>
          <p:cNvSpPr/>
          <p:nvPr/>
        </p:nvSpPr>
        <p:spPr>
          <a:xfrm>
            <a:off x="2314770" y="2089359"/>
            <a:ext cx="563995" cy="113412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th-TH"/>
          </a:p>
        </p:txBody>
      </p:sp>
      <p:sp>
        <p:nvSpPr>
          <p:cNvPr id="10" name="สี่เหลี่ยมผืนผ้า 9"/>
          <p:cNvSpPr/>
          <p:nvPr/>
        </p:nvSpPr>
        <p:spPr>
          <a:xfrm>
            <a:off x="5845626" y="2737431"/>
            <a:ext cx="2113808" cy="70207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th-TH"/>
          </a:p>
        </p:txBody>
      </p:sp>
      <p:sp>
        <p:nvSpPr>
          <p:cNvPr id="11" name="สี่เหลี่ยมผืนผ้า 10"/>
          <p:cNvSpPr/>
          <p:nvPr/>
        </p:nvSpPr>
        <p:spPr>
          <a:xfrm>
            <a:off x="5854532" y="3214579"/>
            <a:ext cx="528452" cy="216024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th-TH"/>
          </a:p>
        </p:txBody>
      </p:sp>
      <p:sp>
        <p:nvSpPr>
          <p:cNvPr id="3" name="คำบรรยายภาพแบบสี่เหลี่ยมมุมมน 2"/>
          <p:cNvSpPr/>
          <p:nvPr/>
        </p:nvSpPr>
        <p:spPr>
          <a:xfrm>
            <a:off x="1156479" y="1586299"/>
            <a:ext cx="1407226" cy="345697"/>
          </a:xfrm>
          <a:prstGeom prst="wedgeRoundRectCallout">
            <a:avLst>
              <a:gd name="adj1" fmla="val 4711"/>
              <a:gd name="adj2" fmla="val 94376"/>
              <a:gd name="adj3" fmla="val 16667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th-TH" dirty="0">
                <a:solidFill>
                  <a:schemeClr val="tx1"/>
                </a:solidFill>
                <a:latin typeface="4815_KwangMD_Catthai" panose="02000000000000000000" pitchFamily="2" charset="0"/>
                <a:cs typeface="4815_KwangMD_Catthai" panose="02000000000000000000" pitchFamily="2" charset="0"/>
              </a:rPr>
              <a:t>ทางเข้าวัตถุดิบ</a:t>
            </a:r>
          </a:p>
        </p:txBody>
      </p:sp>
      <p:sp>
        <p:nvSpPr>
          <p:cNvPr id="12" name="คำบรรยายภาพแบบสี่เหลี่ยมมุมมน 11"/>
          <p:cNvSpPr/>
          <p:nvPr/>
        </p:nvSpPr>
        <p:spPr>
          <a:xfrm>
            <a:off x="2976708" y="4066968"/>
            <a:ext cx="1407226" cy="345697"/>
          </a:xfrm>
          <a:prstGeom prst="wedgeRoundRectCallout">
            <a:avLst>
              <a:gd name="adj1" fmla="val 5741"/>
              <a:gd name="adj2" fmla="val -95738"/>
              <a:gd name="adj3" fmla="val 16667"/>
            </a:avLst>
          </a:prstGeom>
          <a:solidFill>
            <a:srgbClr val="FF6699"/>
          </a:solidFill>
          <a:ln>
            <a:solidFill>
              <a:srgbClr val="FF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th-TH" dirty="0">
                <a:solidFill>
                  <a:schemeClr val="tx1"/>
                </a:solidFill>
                <a:latin typeface="4815_KwangMD_Catthai" panose="02000000000000000000" pitchFamily="2" charset="0"/>
                <a:cs typeface="4815_KwangMD_Catthai" panose="02000000000000000000" pitchFamily="2" charset="0"/>
              </a:rPr>
              <a:t>ทางเข้าเจ้าหน้าที่</a:t>
            </a:r>
          </a:p>
        </p:txBody>
      </p:sp>
      <p:sp>
        <p:nvSpPr>
          <p:cNvPr id="13" name="คำบรรยายภาพแบบสี่เหลี่ยมมุมมน 12"/>
          <p:cNvSpPr/>
          <p:nvPr/>
        </p:nvSpPr>
        <p:spPr>
          <a:xfrm>
            <a:off x="850267" y="2391735"/>
            <a:ext cx="1407226" cy="345697"/>
          </a:xfrm>
          <a:prstGeom prst="wedgeRoundRectCallout">
            <a:avLst>
              <a:gd name="adj1" fmla="val 48242"/>
              <a:gd name="adj2" fmla="val 86497"/>
              <a:gd name="adj3" fmla="val 1666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th-TH" dirty="0">
                <a:solidFill>
                  <a:schemeClr val="tx1"/>
                </a:solidFill>
                <a:latin typeface="4815_KwangMD_Catthai" panose="02000000000000000000" pitchFamily="2" charset="0"/>
                <a:cs typeface="4815_KwangMD_Catthai" panose="02000000000000000000" pitchFamily="2" charset="0"/>
              </a:rPr>
              <a:t>บริเวณล้าง อบ</a:t>
            </a:r>
          </a:p>
        </p:txBody>
      </p:sp>
      <p:sp>
        <p:nvSpPr>
          <p:cNvPr id="14" name="คำบรรยายภาพแบบสี่เหลี่ยมมุมมน 13"/>
          <p:cNvSpPr/>
          <p:nvPr/>
        </p:nvSpPr>
        <p:spPr>
          <a:xfrm>
            <a:off x="6751120" y="2493824"/>
            <a:ext cx="1808020" cy="345697"/>
          </a:xfrm>
          <a:prstGeom prst="wedgeRoundRectCallout">
            <a:avLst>
              <a:gd name="adj1" fmla="val -32226"/>
              <a:gd name="adj2" fmla="val 93417"/>
              <a:gd name="adj3" fmla="val 16667"/>
            </a:avLst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th-TH" dirty="0">
                <a:solidFill>
                  <a:schemeClr val="tx1"/>
                </a:solidFill>
                <a:latin typeface="4815_KwangMD_Catthai" panose="02000000000000000000" pitchFamily="2" charset="0"/>
                <a:cs typeface="4815_KwangMD_Catthai" panose="02000000000000000000" pitchFamily="2" charset="0"/>
              </a:rPr>
              <a:t>บริเวณเก็บยาสำเร็จรูป</a:t>
            </a:r>
          </a:p>
        </p:txBody>
      </p:sp>
      <p:sp>
        <p:nvSpPr>
          <p:cNvPr id="16" name="คำบรรยายภาพแบบสี่เหลี่ยมมุมมน 15"/>
          <p:cNvSpPr/>
          <p:nvPr/>
        </p:nvSpPr>
        <p:spPr>
          <a:xfrm>
            <a:off x="6287979" y="2915622"/>
            <a:ext cx="614551" cy="345697"/>
          </a:xfrm>
          <a:prstGeom prst="wedgeRoundRectCallout">
            <a:avLst>
              <a:gd name="adj1" fmla="val -36167"/>
              <a:gd name="adj2" fmla="val 85688"/>
              <a:gd name="adj3" fmla="val 16667"/>
            </a:avLst>
          </a:prstGeom>
          <a:solidFill>
            <a:srgbClr val="99CCFF"/>
          </a:solidFill>
          <a:ln>
            <a:solidFill>
              <a:srgbClr val="99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4815_KwangMD_Catthai" panose="02000000000000000000" pitchFamily="2" charset="0"/>
                <a:cs typeface="4815_KwangMD_Catthai" panose="02000000000000000000" pitchFamily="2" charset="0"/>
              </a:rPr>
              <a:t>IPC</a:t>
            </a:r>
            <a:endParaRPr lang="th-TH" dirty="0">
              <a:solidFill>
                <a:schemeClr val="tx1"/>
              </a:solidFill>
              <a:latin typeface="4815_KwangMD_Catthai" panose="02000000000000000000" pitchFamily="2" charset="0"/>
              <a:cs typeface="4815_KwangMD_Catthai" panose="02000000000000000000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26275" y="1131590"/>
            <a:ext cx="6728854" cy="3924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th-TH" sz="2100" b="1" dirty="0">
                <a:solidFill>
                  <a:srgbClr val="3333FF"/>
                </a:solidFill>
                <a:latin typeface="4815_KwangMD_Catthai" panose="02000000000000000000" pitchFamily="2" charset="0"/>
                <a:cs typeface="4815_KwangMD_Catthai" panose="02000000000000000000" pitchFamily="2" charset="0"/>
              </a:rPr>
              <a:t>อาคารชั้น </a:t>
            </a:r>
            <a:r>
              <a:rPr lang="en-US" sz="2100" b="1" dirty="0">
                <a:solidFill>
                  <a:srgbClr val="3333FF"/>
                </a:solidFill>
                <a:latin typeface="4815_KwangMD_Catthai" panose="02000000000000000000" pitchFamily="2" charset="0"/>
                <a:cs typeface="4815_KwangMD_Catthai" panose="02000000000000000000" pitchFamily="2" charset="0"/>
              </a:rPr>
              <a:t>2</a:t>
            </a:r>
            <a:r>
              <a:rPr lang="th-TH" sz="2100" b="1" dirty="0">
                <a:solidFill>
                  <a:srgbClr val="3333FF"/>
                </a:solidFill>
                <a:latin typeface="4815_KwangMD_Catthai" panose="02000000000000000000" pitchFamily="2" charset="0"/>
                <a:cs typeface="4815_KwangMD_Catthai" panose="02000000000000000000" pitchFamily="2" charset="0"/>
              </a:rPr>
              <a:t> </a:t>
            </a:r>
            <a:r>
              <a:rPr lang="en-US" sz="2100" dirty="0">
                <a:latin typeface="4815_KwangMD_Catthai" panose="02000000000000000000" pitchFamily="2" charset="0"/>
                <a:cs typeface="4815_KwangMD_Catthai" panose="02000000000000000000" pitchFamily="2" charset="0"/>
              </a:rPr>
              <a:t>: </a:t>
            </a:r>
            <a:r>
              <a:rPr lang="th-TH" sz="2100" dirty="0">
                <a:latin typeface="4815_KwangMD_Catthai" panose="02000000000000000000" pitchFamily="2" charset="0"/>
                <a:cs typeface="4815_KwangMD_Catthai" panose="02000000000000000000" pitchFamily="2" charset="0"/>
              </a:rPr>
              <a:t>สำหรับผลิตตำรับเข้ากัญชา </a:t>
            </a:r>
            <a:r>
              <a:rPr lang="en-US" sz="2100" dirty="0">
                <a:latin typeface="4815_KwangMD_Catthai" panose="02000000000000000000" pitchFamily="2" charset="0"/>
                <a:cs typeface="4815_KwangMD_Catthai" panose="02000000000000000000" pitchFamily="2" charset="0"/>
              </a:rPr>
              <a:t>16 </a:t>
            </a:r>
            <a:r>
              <a:rPr lang="th-TH" sz="2100" dirty="0">
                <a:latin typeface="4815_KwangMD_Catthai" panose="02000000000000000000" pitchFamily="2" charset="0"/>
                <a:cs typeface="4815_KwangMD_Catthai" panose="02000000000000000000" pitchFamily="2" charset="0"/>
              </a:rPr>
              <a:t>ตำรับและเครื่องยากลาง เท่านั้น</a:t>
            </a: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3205715" y="2391734"/>
            <a:ext cx="534287" cy="822845"/>
          </a:xfrm>
          <a:prstGeom prst="rect">
            <a:avLst/>
          </a:prstGeom>
          <a:noFill/>
          <a:ln w="38100">
            <a:solidFill>
              <a:srgbClr val="99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th-TH"/>
          </a:p>
        </p:txBody>
      </p:sp>
      <p:sp>
        <p:nvSpPr>
          <p:cNvPr id="18" name="สี่เหลี่ยมผืนผ้า 17"/>
          <p:cNvSpPr/>
          <p:nvPr/>
        </p:nvSpPr>
        <p:spPr>
          <a:xfrm>
            <a:off x="4101508" y="2089359"/>
            <a:ext cx="699092" cy="558363"/>
          </a:xfrm>
          <a:prstGeom prst="rect">
            <a:avLst/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th-TH"/>
          </a:p>
        </p:txBody>
      </p:sp>
      <p:sp>
        <p:nvSpPr>
          <p:cNvPr id="19" name="คำบรรยายภาพแบบสี่เหลี่ยมมุมมน 18"/>
          <p:cNvSpPr/>
          <p:nvPr/>
        </p:nvSpPr>
        <p:spPr>
          <a:xfrm>
            <a:off x="3944271" y="1573687"/>
            <a:ext cx="1215177" cy="345697"/>
          </a:xfrm>
          <a:prstGeom prst="wedgeRoundRectCallout">
            <a:avLst>
              <a:gd name="adj1" fmla="val -32226"/>
              <a:gd name="adj2" fmla="val 93417"/>
              <a:gd name="adj3" fmla="val 16667"/>
            </a:avLst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th-TH" dirty="0">
                <a:solidFill>
                  <a:schemeClr val="tx1"/>
                </a:solidFill>
                <a:latin typeface="4815_KwangMD_Catthai" panose="02000000000000000000" pitchFamily="2" charset="0"/>
                <a:cs typeface="4815_KwangMD_Catthai" panose="02000000000000000000" pitchFamily="2" charset="0"/>
              </a:rPr>
              <a:t>บริเวณ บด/แร่ง</a:t>
            </a:r>
          </a:p>
        </p:txBody>
      </p:sp>
      <p:sp>
        <p:nvSpPr>
          <p:cNvPr id="20" name="คำบรรยายภาพแบบสี่เหลี่ยมมุมมน 19"/>
          <p:cNvSpPr/>
          <p:nvPr/>
        </p:nvSpPr>
        <p:spPr>
          <a:xfrm>
            <a:off x="2563705" y="3266661"/>
            <a:ext cx="1065120" cy="345697"/>
          </a:xfrm>
          <a:prstGeom prst="wedgeRoundRectCallout">
            <a:avLst>
              <a:gd name="adj1" fmla="val 26920"/>
              <a:gd name="adj2" fmla="val -72670"/>
              <a:gd name="adj3" fmla="val 16667"/>
            </a:avLst>
          </a:prstGeom>
          <a:solidFill>
            <a:srgbClr val="9933FF"/>
          </a:solidFill>
          <a:ln>
            <a:solidFill>
              <a:srgbClr val="99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th-TH" dirty="0">
                <a:solidFill>
                  <a:schemeClr val="tx1"/>
                </a:solidFill>
                <a:latin typeface="4815_KwangMD_Catthai" panose="02000000000000000000" pitchFamily="2" charset="0"/>
                <a:cs typeface="4815_KwangMD_Catthai" panose="02000000000000000000" pitchFamily="2" charset="0"/>
              </a:rPr>
              <a:t>บริเวณผสมยา</a:t>
            </a:r>
          </a:p>
        </p:txBody>
      </p:sp>
      <p:sp>
        <p:nvSpPr>
          <p:cNvPr id="21" name="สี่เหลี่ยมผืนผ้า 20"/>
          <p:cNvSpPr/>
          <p:nvPr/>
        </p:nvSpPr>
        <p:spPr>
          <a:xfrm>
            <a:off x="4101508" y="2651397"/>
            <a:ext cx="1057940" cy="558363"/>
          </a:xfrm>
          <a:prstGeom prst="rect">
            <a:avLst/>
          </a:prstGeom>
          <a:noFill/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th-TH"/>
          </a:p>
        </p:txBody>
      </p:sp>
      <p:sp>
        <p:nvSpPr>
          <p:cNvPr id="22" name="คำบรรยายภาพแบบสี่เหลี่ยมมุมมน 21"/>
          <p:cNvSpPr/>
          <p:nvPr/>
        </p:nvSpPr>
        <p:spPr>
          <a:xfrm>
            <a:off x="4066417" y="3322591"/>
            <a:ext cx="1065120" cy="345697"/>
          </a:xfrm>
          <a:prstGeom prst="wedgeRoundRectCallout">
            <a:avLst>
              <a:gd name="adj1" fmla="val -24739"/>
              <a:gd name="adj2" fmla="val -86511"/>
              <a:gd name="adj3" fmla="val 16667"/>
            </a:avLst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th-TH" dirty="0">
                <a:solidFill>
                  <a:schemeClr val="tx1"/>
                </a:solidFill>
                <a:latin typeface="4815_KwangMD_Catthai" panose="02000000000000000000" pitchFamily="2" charset="0"/>
                <a:cs typeface="4815_KwangMD_Catthai" panose="02000000000000000000" pitchFamily="2" charset="0"/>
              </a:rPr>
              <a:t>บริเวณบรรจุ</a:t>
            </a:r>
          </a:p>
        </p:txBody>
      </p:sp>
      <p:sp>
        <p:nvSpPr>
          <p:cNvPr id="23" name="สี่เหลี่ยมผืนผ้า 22"/>
          <p:cNvSpPr/>
          <p:nvPr/>
        </p:nvSpPr>
        <p:spPr>
          <a:xfrm>
            <a:off x="4805940" y="2084038"/>
            <a:ext cx="699092" cy="558363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th-TH"/>
          </a:p>
        </p:txBody>
      </p:sp>
      <p:sp>
        <p:nvSpPr>
          <p:cNvPr id="24" name="คำบรรยายภาพแบบสี่เหลี่ยมมุมมน 23"/>
          <p:cNvSpPr/>
          <p:nvPr/>
        </p:nvSpPr>
        <p:spPr>
          <a:xfrm>
            <a:off x="5238038" y="1573687"/>
            <a:ext cx="1215177" cy="345697"/>
          </a:xfrm>
          <a:prstGeom prst="wedgeRoundRectCallout">
            <a:avLst>
              <a:gd name="adj1" fmla="val -32226"/>
              <a:gd name="adj2" fmla="val 93417"/>
              <a:gd name="adj3" fmla="val 16667"/>
            </a:avLst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th-TH" dirty="0">
                <a:solidFill>
                  <a:schemeClr val="tx1"/>
                </a:solidFill>
                <a:latin typeface="4815_KwangMD_Catthai" panose="02000000000000000000" pitchFamily="2" charset="0"/>
                <a:cs typeface="4815_KwangMD_Catthai" panose="02000000000000000000" pitchFamily="2" charset="0"/>
              </a:rPr>
              <a:t>บริเวณติดฉลาก</a:t>
            </a: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3205715" y="2084038"/>
            <a:ext cx="534287" cy="279182"/>
          </a:xfrm>
          <a:prstGeom prst="rect">
            <a:avLst/>
          </a:prstGeom>
          <a:noFill/>
          <a:ln w="38100">
            <a:solidFill>
              <a:srgbClr val="996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th-TH"/>
          </a:p>
        </p:txBody>
      </p:sp>
      <p:sp>
        <p:nvSpPr>
          <p:cNvPr id="25" name="คำบรรยายภาพแบบสี่เหลี่ยมมุมมน 24"/>
          <p:cNvSpPr/>
          <p:nvPr/>
        </p:nvSpPr>
        <p:spPr>
          <a:xfrm>
            <a:off x="2596767" y="1597680"/>
            <a:ext cx="1065120" cy="345697"/>
          </a:xfrm>
          <a:prstGeom prst="wedgeRoundRectCallout">
            <a:avLst>
              <a:gd name="adj1" fmla="val 26920"/>
              <a:gd name="adj2" fmla="val 84190"/>
              <a:gd name="adj3" fmla="val 16667"/>
            </a:avLst>
          </a:prstGeom>
          <a:solidFill>
            <a:srgbClr val="996633"/>
          </a:solidFill>
          <a:ln>
            <a:solidFill>
              <a:srgbClr val="996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th-TH" sz="1400" dirty="0" smtClean="0">
                <a:solidFill>
                  <a:schemeClr val="tx1"/>
                </a:solidFill>
                <a:latin typeface="4815_KwangMD_Catthai" panose="02000000000000000000" pitchFamily="2" charset="0"/>
                <a:cs typeface="4815_KwangMD_Catthai" panose="02000000000000000000" pitchFamily="2" charset="0"/>
              </a:rPr>
              <a:t>บริเวณเก็บวัตถุดิบ</a:t>
            </a:r>
            <a:endParaRPr lang="th-TH" sz="1400" dirty="0">
              <a:solidFill>
                <a:schemeClr val="tx1"/>
              </a:solidFill>
              <a:latin typeface="4815_KwangMD_Catthai" panose="02000000000000000000" pitchFamily="2" charset="0"/>
              <a:cs typeface="4815_KwangMD_Catthai" panose="02000000000000000000" pitchFamily="2" charset="0"/>
            </a:endParaRP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5159448" y="2642747"/>
            <a:ext cx="345584" cy="543089"/>
          </a:xfrm>
          <a:prstGeom prst="rect">
            <a:avLst/>
          </a:prstGeom>
          <a:noFill/>
          <a:ln w="381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th-TH"/>
          </a:p>
        </p:txBody>
      </p:sp>
      <p:sp>
        <p:nvSpPr>
          <p:cNvPr id="26" name="คำบรรยายภาพแบบสี่เหลี่ยมมุมมน 25"/>
          <p:cNvSpPr/>
          <p:nvPr/>
        </p:nvSpPr>
        <p:spPr>
          <a:xfrm>
            <a:off x="5755419" y="2089360"/>
            <a:ext cx="1065120" cy="446708"/>
          </a:xfrm>
          <a:prstGeom prst="wedgeRoundRectCallout">
            <a:avLst>
              <a:gd name="adj1" fmla="val -74152"/>
              <a:gd name="adj2" fmla="val 97149"/>
              <a:gd name="adj3" fmla="val 16667"/>
            </a:avLst>
          </a:prstGeom>
          <a:solidFill>
            <a:srgbClr val="CC99FF"/>
          </a:solidFill>
          <a:ln>
            <a:solidFill>
              <a:srgbClr val="CC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th-TH" sz="1600" dirty="0" smtClean="0">
                <a:solidFill>
                  <a:schemeClr val="tx1"/>
                </a:solidFill>
                <a:latin typeface="4815_KwangMD_Catthai" panose="02000000000000000000" pitchFamily="2" charset="0"/>
                <a:cs typeface="4815_KwangMD_Catthai" panose="02000000000000000000" pitchFamily="2" charset="0"/>
              </a:rPr>
              <a:t>บริเวณเก็บยาระหว่างผลิต</a:t>
            </a:r>
            <a:endParaRPr lang="th-TH" sz="1600" dirty="0">
              <a:solidFill>
                <a:schemeClr val="tx1"/>
              </a:solidFill>
              <a:latin typeface="4815_KwangMD_Catthai" panose="02000000000000000000" pitchFamily="2" charset="0"/>
              <a:cs typeface="4815_KwangMD_Catthai" panose="02000000000000000000" pitchFamily="2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043608" y="341243"/>
            <a:ext cx="5184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b="1" dirty="0" smtClean="0">
                <a:solidFill>
                  <a:srgbClr val="002060"/>
                </a:solidFill>
                <a:latin typeface="4815_KwangMD_Catthai" panose="02000000000000000000" pitchFamily="2" charset="0"/>
                <a:cs typeface="4815_KwangMD_Catthai" panose="02000000000000000000" pitchFamily="2" charset="0"/>
              </a:rPr>
              <a:t>สถานที่ผลิตยาตำรับเข้ากัญชา</a:t>
            </a:r>
            <a:endParaRPr lang="th-TH" sz="2800" b="1" dirty="0">
              <a:solidFill>
                <a:srgbClr val="002060"/>
              </a:solidFill>
              <a:latin typeface="4815_KwangMD_Catthai" panose="02000000000000000000" pitchFamily="2" charset="0"/>
              <a:cs typeface="4815_KwangMD_Catthai" panose="02000000000000000000" pitchFamily="2" charset="0"/>
            </a:endParaRPr>
          </a:p>
        </p:txBody>
      </p:sp>
      <p:cxnSp>
        <p:nvCxnSpPr>
          <p:cNvPr id="31" name="ตัวเชื่อมต่อตรง 30"/>
          <p:cNvCxnSpPr/>
          <p:nvPr/>
        </p:nvCxnSpPr>
        <p:spPr>
          <a:xfrm>
            <a:off x="754435" y="911374"/>
            <a:ext cx="741682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2" descr="E:\ARJAROHERB PRODUCT\flat icon\กัญชา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86180"/>
            <a:ext cx="601394" cy="601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สี่เหลี่ยมผืนผ้า 32"/>
          <p:cNvSpPr/>
          <p:nvPr/>
        </p:nvSpPr>
        <p:spPr>
          <a:xfrm>
            <a:off x="-3371" y="4803998"/>
            <a:ext cx="9144000" cy="339502"/>
          </a:xfrm>
          <a:prstGeom prst="rect">
            <a:avLst/>
          </a:prstGeom>
          <a:solidFill>
            <a:srgbClr val="00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5" name="สี่เหลี่ยมผืนผ้า 34"/>
          <p:cNvSpPr/>
          <p:nvPr/>
        </p:nvSpPr>
        <p:spPr>
          <a:xfrm>
            <a:off x="-15246" y="4587974"/>
            <a:ext cx="9180512" cy="14401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56698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1043608" y="341243"/>
            <a:ext cx="5184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b="1" dirty="0" smtClean="0">
                <a:solidFill>
                  <a:srgbClr val="002060"/>
                </a:solidFill>
                <a:latin typeface="4815_KwangMD_Catthai" panose="02000000000000000000" pitchFamily="2" charset="0"/>
                <a:cs typeface="4815_KwangMD_Catthai" panose="02000000000000000000" pitchFamily="2" charset="0"/>
              </a:rPr>
              <a:t>กระบวนการผลิตยาตำรับเข้ากัญชา</a:t>
            </a:r>
            <a:endParaRPr lang="th-TH" sz="2800" b="1" dirty="0">
              <a:solidFill>
                <a:srgbClr val="002060"/>
              </a:solidFill>
              <a:latin typeface="4815_KwangMD_Catthai" panose="02000000000000000000" pitchFamily="2" charset="0"/>
              <a:cs typeface="4815_KwangMD_Catthai" panose="02000000000000000000" pitchFamily="2" charset="0"/>
            </a:endParaRPr>
          </a:p>
        </p:txBody>
      </p:sp>
      <p:cxnSp>
        <p:nvCxnSpPr>
          <p:cNvPr id="28" name="ตัวเชื่อมต่อตรง 27"/>
          <p:cNvCxnSpPr/>
          <p:nvPr/>
        </p:nvCxnSpPr>
        <p:spPr>
          <a:xfrm>
            <a:off x="754435" y="911374"/>
            <a:ext cx="741682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" descr="E:\ARJAROHERB PRODUCT\flat icon\กัญชา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86180"/>
            <a:ext cx="601394" cy="601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สี่เหลี่ยมผืนผ้า 32"/>
          <p:cNvSpPr/>
          <p:nvPr/>
        </p:nvSpPr>
        <p:spPr>
          <a:xfrm>
            <a:off x="-3371" y="4803998"/>
            <a:ext cx="9144000" cy="339502"/>
          </a:xfrm>
          <a:prstGeom prst="rect">
            <a:avLst/>
          </a:prstGeom>
          <a:solidFill>
            <a:srgbClr val="00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4" name="สี่เหลี่ยมผืนผ้า 33"/>
          <p:cNvSpPr/>
          <p:nvPr/>
        </p:nvSpPr>
        <p:spPr>
          <a:xfrm>
            <a:off x="-3371" y="4371950"/>
            <a:ext cx="9144000" cy="144016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5" name="สี่เหลี่ยมผืนผ้า 34"/>
          <p:cNvSpPr/>
          <p:nvPr/>
        </p:nvSpPr>
        <p:spPr>
          <a:xfrm>
            <a:off x="-15246" y="4587974"/>
            <a:ext cx="9180512" cy="14401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38"/>
          <a:stretch/>
        </p:blipFill>
        <p:spPr bwMode="auto">
          <a:xfrm>
            <a:off x="348390" y="1006996"/>
            <a:ext cx="8328065" cy="3288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สี่เหลี่ยมผืนผ้า 7"/>
          <p:cNvSpPr/>
          <p:nvPr/>
        </p:nvSpPr>
        <p:spPr>
          <a:xfrm>
            <a:off x="8388424" y="4011910"/>
            <a:ext cx="288031" cy="2832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35132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1043608" y="341243"/>
            <a:ext cx="5184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b="1" dirty="0" smtClean="0">
                <a:solidFill>
                  <a:srgbClr val="002060"/>
                </a:solidFill>
                <a:latin typeface="4815_KwangMD_Catthai" panose="02000000000000000000" pitchFamily="2" charset="0"/>
                <a:cs typeface="4815_KwangMD_Catthai" panose="02000000000000000000" pitchFamily="2" charset="0"/>
              </a:rPr>
              <a:t>กระบวนการผลิตยาตำรับเข้ากัญชา</a:t>
            </a:r>
            <a:endParaRPr lang="th-TH" sz="2800" b="1" dirty="0">
              <a:solidFill>
                <a:srgbClr val="002060"/>
              </a:solidFill>
              <a:latin typeface="4815_KwangMD_Catthai" panose="02000000000000000000" pitchFamily="2" charset="0"/>
              <a:cs typeface="4815_KwangMD_Catthai" panose="02000000000000000000" pitchFamily="2" charset="0"/>
            </a:endParaRPr>
          </a:p>
        </p:txBody>
      </p:sp>
      <p:cxnSp>
        <p:nvCxnSpPr>
          <p:cNvPr id="28" name="ตัวเชื่อมต่อตรง 27"/>
          <p:cNvCxnSpPr/>
          <p:nvPr/>
        </p:nvCxnSpPr>
        <p:spPr>
          <a:xfrm>
            <a:off x="754435" y="911374"/>
            <a:ext cx="741682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" descr="E:\ARJAROHERB PRODUCT\flat icon\กัญชา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86180"/>
            <a:ext cx="601394" cy="601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สี่เหลี่ยมผืนผ้า 32"/>
          <p:cNvSpPr/>
          <p:nvPr/>
        </p:nvSpPr>
        <p:spPr>
          <a:xfrm>
            <a:off x="-3371" y="4803998"/>
            <a:ext cx="9144000" cy="339502"/>
          </a:xfrm>
          <a:prstGeom prst="rect">
            <a:avLst/>
          </a:prstGeom>
          <a:solidFill>
            <a:srgbClr val="00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4" name="สี่เหลี่ยมผืนผ้า 33"/>
          <p:cNvSpPr/>
          <p:nvPr/>
        </p:nvSpPr>
        <p:spPr>
          <a:xfrm>
            <a:off x="-3371" y="4371950"/>
            <a:ext cx="9144000" cy="144016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5" name="สี่เหลี่ยมผืนผ้า 34"/>
          <p:cNvSpPr/>
          <p:nvPr/>
        </p:nvSpPr>
        <p:spPr>
          <a:xfrm>
            <a:off x="-15246" y="4587974"/>
            <a:ext cx="9180512" cy="14401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8388424" y="4011910"/>
            <a:ext cx="288031" cy="2832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4338" name="Picture 2" descr="E:\ARJAROHERB PRODUCT\flat icon\cannabis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966951"/>
            <a:ext cx="3374504" cy="3374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11760" y="1275606"/>
            <a:ext cx="626469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dirty="0" smtClean="0">
                <a:solidFill>
                  <a:srgbClr val="C00000"/>
                </a:solidFill>
                <a:latin typeface="4815_KwangMD_Catthai" panose="02000000000000000000" pitchFamily="2" charset="0"/>
                <a:cs typeface="4815_KwangMD_Catthai" panose="02000000000000000000" pitchFamily="2" charset="0"/>
              </a:rPr>
              <a:t>แหล่งวัตถุดิบกัญชา</a:t>
            </a:r>
          </a:p>
          <a:p>
            <a:r>
              <a:rPr lang="en-US" sz="2800" dirty="0" smtClean="0">
                <a:latin typeface="4815_KwangMD_Catthai" panose="02000000000000000000" pitchFamily="2" charset="0"/>
                <a:cs typeface="4815_KwangMD_Catthai" panose="02000000000000000000" pitchFamily="2" charset="0"/>
              </a:rPr>
              <a:t>1.</a:t>
            </a:r>
            <a:r>
              <a:rPr lang="th-TH" sz="2800" dirty="0" smtClean="0">
                <a:latin typeface="4815_KwangMD_Catthai" panose="02000000000000000000" pitchFamily="2" charset="0"/>
                <a:cs typeface="4815_KwangMD_Catthai" panose="02000000000000000000" pitchFamily="2" charset="0"/>
              </a:rPr>
              <a:t> ของกลางจากการนิรโทษกรรม</a:t>
            </a:r>
          </a:p>
          <a:p>
            <a:r>
              <a:rPr lang="en-US" sz="2800" dirty="0" smtClean="0">
                <a:latin typeface="4815_KwangMD_Catthai" panose="02000000000000000000" pitchFamily="2" charset="0"/>
                <a:cs typeface="4815_KwangMD_Catthai" panose="02000000000000000000" pitchFamily="2" charset="0"/>
              </a:rPr>
              <a:t>2.</a:t>
            </a:r>
            <a:r>
              <a:rPr lang="th-TH" sz="2800" dirty="0" smtClean="0">
                <a:latin typeface="4815_KwangMD_Catthai" panose="02000000000000000000" pitchFamily="2" charset="0"/>
                <a:cs typeface="4815_KwangMD_Catthai" panose="02000000000000000000" pitchFamily="2" charset="0"/>
              </a:rPr>
              <a:t> ของกลางจาก </a:t>
            </a:r>
            <a:r>
              <a:rPr lang="th-TH" sz="2800" dirty="0" err="1" smtClean="0">
                <a:latin typeface="4815_KwangMD_Catthai" panose="02000000000000000000" pitchFamily="2" charset="0"/>
                <a:cs typeface="4815_KwangMD_Catthai" panose="02000000000000000000" pitchFamily="2" charset="0"/>
              </a:rPr>
              <a:t>ปปส</a:t>
            </a:r>
            <a:r>
              <a:rPr lang="th-TH" sz="2800" dirty="0" smtClean="0">
                <a:latin typeface="4815_KwangMD_Catthai" panose="02000000000000000000" pitchFamily="2" charset="0"/>
                <a:cs typeface="4815_KwangMD_Catthai" panose="02000000000000000000" pitchFamily="2" charset="0"/>
              </a:rPr>
              <a:t>.</a:t>
            </a:r>
          </a:p>
          <a:p>
            <a:r>
              <a:rPr lang="en-US" sz="2800" dirty="0" smtClean="0">
                <a:latin typeface="4815_KwangMD_Catthai" panose="02000000000000000000" pitchFamily="2" charset="0"/>
                <a:cs typeface="4815_KwangMD_Catthai" panose="02000000000000000000" pitchFamily="2" charset="0"/>
              </a:rPr>
              <a:t>3.</a:t>
            </a:r>
            <a:r>
              <a:rPr lang="th-TH" sz="2800" dirty="0" smtClean="0">
                <a:latin typeface="4815_KwangMD_Catthai" panose="02000000000000000000" pitchFamily="2" charset="0"/>
                <a:cs typeface="4815_KwangMD_Catthai" panose="02000000000000000000" pitchFamily="2" charset="0"/>
              </a:rPr>
              <a:t> กัญชาสด มหาวิทยาลัยเทคโนโลยีราชมงคลอีสาน สกลนคร</a:t>
            </a:r>
          </a:p>
          <a:p>
            <a:r>
              <a:rPr lang="en-US" sz="2800" dirty="0" smtClean="0">
                <a:latin typeface="4815_KwangMD_Catthai" panose="02000000000000000000" pitchFamily="2" charset="0"/>
                <a:cs typeface="4815_KwangMD_Catthai" panose="02000000000000000000" pitchFamily="2" charset="0"/>
              </a:rPr>
              <a:t>4.</a:t>
            </a:r>
            <a:r>
              <a:rPr lang="th-TH" sz="2800" dirty="0" smtClean="0">
                <a:latin typeface="4815_KwangMD_Catthai" panose="02000000000000000000" pitchFamily="2" charset="0"/>
                <a:cs typeface="4815_KwangMD_Catthai" panose="02000000000000000000" pitchFamily="2" charset="0"/>
              </a:rPr>
              <a:t> กัญชาสด มหาวิทยาลัยเกษตรศาสตร์ วิทยาเขตสกลนคร</a:t>
            </a:r>
            <a:endParaRPr lang="th-TH" sz="2800" dirty="0">
              <a:latin typeface="4815_KwangMD_Catthai" panose="02000000000000000000" pitchFamily="2" charset="0"/>
              <a:cs typeface="4815_KwangMD_Catthai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1859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51520" y="438912"/>
            <a:ext cx="8560994" cy="1124712"/>
          </a:xfrm>
        </p:spPr>
        <p:txBody>
          <a:bodyPr/>
          <a:lstStyle/>
          <a:p>
            <a:r>
              <a:rPr lang="th-TH" dirty="0" smtClean="0"/>
              <a:t>การเก็บใบกัญชา ม.ราชมงคลอีสาน วิทยาเขตสกลนคร</a:t>
            </a:r>
            <a:endParaRPr lang="th-TH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1026" name="Picture 2" descr="https://www.innnews.co.th/wp-content/uploads/2019/10/20191008_%E0%B8%AA%E0%B8%81%E0%B8%A5%E0%B8%99%E0%B8%84%E0%B8%A3_%E0%B9%80%E0%B8%81%E0%B9%87%E0%B8%9A%E0%B9%83%E0%B8%9A%E0%B8%81%E0%B8%B1%E0%B8%8D%E0%B8%8A%E0%B8%B2-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168078"/>
            <a:ext cx="4299143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www.innnews.co.th/wp-content/uploads/2019/10/20191008_%E0%B8%AA%E0%B8%81%E0%B8%A5%E0%B8%99%E0%B8%84%E0%B8%A3_%E0%B9%80%E0%B8%81%E0%B9%87%E0%B8%9A%E0%B9%83%E0%B8%9A%E0%B8%81%E0%B8%B1%E0%B8%8D%E0%B8%8A%E0%B8%B2-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671" y="2168078"/>
            <a:ext cx="4189843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87975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1043608" y="341243"/>
            <a:ext cx="67687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dirty="0"/>
              <a:t>การเก็บใบกัญชา </a:t>
            </a:r>
            <a:r>
              <a:rPr lang="th-TH" sz="3600" dirty="0" smtClean="0"/>
              <a:t>ม.เกษตรศาสตร์ สกลนคร </a:t>
            </a:r>
            <a:endParaRPr lang="th-TH" sz="2800" b="1" dirty="0">
              <a:solidFill>
                <a:srgbClr val="002060"/>
              </a:solidFill>
              <a:latin typeface="4815_KwangMD_Catthai" panose="02000000000000000000" pitchFamily="2" charset="0"/>
              <a:cs typeface="4815_KwangMD_Catthai" panose="02000000000000000000" pitchFamily="2" charset="0"/>
            </a:endParaRPr>
          </a:p>
        </p:txBody>
      </p:sp>
      <p:cxnSp>
        <p:nvCxnSpPr>
          <p:cNvPr id="28" name="ตัวเชื่อมต่อตรง 27"/>
          <p:cNvCxnSpPr/>
          <p:nvPr/>
        </p:nvCxnSpPr>
        <p:spPr>
          <a:xfrm>
            <a:off x="754435" y="911374"/>
            <a:ext cx="741682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" descr="E:\ARJAROHERB PRODUCT\flat icon\กัญชา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86180"/>
            <a:ext cx="601394" cy="601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สี่เหลี่ยมผืนผ้า 32"/>
          <p:cNvSpPr/>
          <p:nvPr/>
        </p:nvSpPr>
        <p:spPr>
          <a:xfrm>
            <a:off x="-3371" y="4803998"/>
            <a:ext cx="9144000" cy="339502"/>
          </a:xfrm>
          <a:prstGeom prst="rect">
            <a:avLst/>
          </a:prstGeom>
          <a:solidFill>
            <a:srgbClr val="00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4" name="สี่เหลี่ยมผืนผ้า 33"/>
          <p:cNvSpPr/>
          <p:nvPr/>
        </p:nvSpPr>
        <p:spPr>
          <a:xfrm>
            <a:off x="-3371" y="4371950"/>
            <a:ext cx="9144000" cy="144016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5" name="สี่เหลี่ยมผืนผ้า 34"/>
          <p:cNvSpPr/>
          <p:nvPr/>
        </p:nvSpPr>
        <p:spPr>
          <a:xfrm>
            <a:off x="-15246" y="4587974"/>
            <a:ext cx="9180512" cy="14401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8388424" y="4011910"/>
            <a:ext cx="288031" cy="2832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2050" name="Picture 2" descr="https://www.one31.net/uploads/media/Onenews/OCT62/%E0%B8%81%E0%B8%B1%E0%B8%8D%E0%B8%8A%E0%B8%B2%20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52" y="1431429"/>
            <a:ext cx="4379275" cy="2463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www.one31.net/uploads/media/Onenews/OCT62/%E0%B8%81%E0%B8%B1%E0%B8%8D%E0%B8%8A%E0%B8%B21%20(2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3591" y="1431429"/>
            <a:ext cx="4379275" cy="2463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8188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xmlns="" id="{E1095B37-4EA7-4622-8181-E9B0517F9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905" y="107650"/>
            <a:ext cx="7724418" cy="404390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r>
              <a:rPr lang="th-TH" sz="2400" dirty="0"/>
              <a:t>การปลูก และการพัฒนาห้องปฏิบัติการเพื่อตรวจวิเคราะห์คุณภาพกัญชา</a:t>
            </a:r>
          </a:p>
        </p:txBody>
      </p:sp>
      <p:sp>
        <p:nvSpPr>
          <p:cNvPr id="7" name="สี่เหลี่ยมผืนผ้า 6">
            <a:extLst>
              <a:ext uri="{FF2B5EF4-FFF2-40B4-BE49-F238E27FC236}">
                <a16:creationId xmlns:a16="http://schemas.microsoft.com/office/drawing/2014/main" xmlns="" id="{7F14E88F-6D2D-4EB9-93A6-78D4574E2840}"/>
              </a:ext>
            </a:extLst>
          </p:cNvPr>
          <p:cNvSpPr/>
          <p:nvPr/>
        </p:nvSpPr>
        <p:spPr>
          <a:xfrm>
            <a:off x="0" y="3075806"/>
            <a:ext cx="850819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 latinLnBrk="0"/>
            <a:r>
              <a:rPr lang="en-US" sz="2000" dirty="0" smtClean="0">
                <a:solidFill>
                  <a:prstClr val="black"/>
                </a:solidFill>
                <a:latin typeface="TH SarabunPSK" pitchFamily="34" charset="-34"/>
                <a:ea typeface="Calibri" panose="020F0502020204030204" pitchFamily="34" charset="0"/>
                <a:cs typeface="TH SarabunPSK" pitchFamily="34" charset="-34"/>
              </a:rPr>
              <a:t>4.</a:t>
            </a:r>
            <a:r>
              <a:rPr lang="th-TH" sz="2000" dirty="0" smtClean="0">
                <a:solidFill>
                  <a:srgbClr val="FF0000"/>
                </a:solidFill>
                <a:latin typeface="TH SarabunPSK" pitchFamily="34" charset="-34"/>
                <a:ea typeface="Calibri" panose="020F0502020204030204" pitchFamily="34" charset="0"/>
                <a:cs typeface="TH SarabunPSK" pitchFamily="34" charset="-34"/>
              </a:rPr>
              <a:t>ปรับปรุง</a:t>
            </a:r>
            <a:r>
              <a:rPr lang="th-TH" sz="2000" dirty="0">
                <a:solidFill>
                  <a:srgbClr val="FF0000"/>
                </a:solidFill>
                <a:latin typeface="TH SarabunPSK" pitchFamily="34" charset="-34"/>
                <a:ea typeface="Calibri" panose="020F0502020204030204" pitchFamily="34" charset="0"/>
                <a:cs typeface="TH SarabunPSK" pitchFamily="34" charset="-34"/>
              </a:rPr>
              <a:t>ห้องปฏิบัติการ เพื่อการตรวจวิเคราะห์คุณภาพกัญชา </a:t>
            </a:r>
            <a:endParaRPr lang="en-US" sz="2000" dirty="0" smtClean="0">
              <a:solidFill>
                <a:srgbClr val="FF0000"/>
              </a:solidFill>
              <a:latin typeface="TH SarabunPSK" pitchFamily="34" charset="-34"/>
              <a:ea typeface="Calibri" panose="020F0502020204030204" pitchFamily="34" charset="0"/>
              <a:cs typeface="TH SarabunPSK" pitchFamily="34" charset="-34"/>
            </a:endParaRPr>
          </a:p>
          <a:p>
            <a:pPr defTabSz="685800" latinLnBrk="0"/>
            <a:r>
              <a:rPr lang="en-US" sz="2000" dirty="0" smtClean="0">
                <a:solidFill>
                  <a:prstClr val="black"/>
                </a:solidFill>
                <a:latin typeface="TH SarabunPSK" pitchFamily="34" charset="-34"/>
                <a:ea typeface="Calibri" panose="020F0502020204030204" pitchFamily="34" charset="0"/>
                <a:cs typeface="TH SarabunPSK" pitchFamily="34" charset="-34"/>
              </a:rPr>
              <a:t>5.</a:t>
            </a:r>
            <a:r>
              <a:rPr lang="th-TH" sz="2000" dirty="0">
                <a:solidFill>
                  <a:prstClr val="black"/>
                </a:solidFill>
                <a:latin typeface="TH SarabunPSK" pitchFamily="34" charset="-34"/>
                <a:ea typeface="Calibri" panose="020F0502020204030204" pitchFamily="34" charset="0"/>
                <a:cs typeface="TH SarabunPSK" pitchFamily="34" charset="-34"/>
              </a:rPr>
              <a:t>การเก็บเมล็ดพันธุ์กัญชา เป้าหมาย ห้องปฏิบัติการวิจัย (</a:t>
            </a:r>
            <a:r>
              <a:rPr lang="en-US" sz="2000" dirty="0">
                <a:solidFill>
                  <a:prstClr val="black"/>
                </a:solidFill>
                <a:latin typeface="TH SarabunPSK" pitchFamily="34" charset="-34"/>
                <a:ea typeface="Calibri" panose="020F0502020204030204" pitchFamily="34" charset="0"/>
                <a:cs typeface="TH SarabunPSK" pitchFamily="34" charset="-34"/>
              </a:rPr>
              <a:t>A</a:t>
            </a:r>
            <a:r>
              <a:rPr lang="th-TH" sz="2000" dirty="0">
                <a:solidFill>
                  <a:prstClr val="black"/>
                </a:solidFill>
                <a:latin typeface="TH SarabunPSK" pitchFamily="34" charset="-34"/>
                <a:ea typeface="Calibri" panose="020F0502020204030204" pitchFamily="34" charset="0"/>
                <a:cs typeface="TH SarabunPSK" pitchFamily="34" charset="-34"/>
              </a:rPr>
              <a:t> </a:t>
            </a:r>
            <a:r>
              <a:rPr lang="en-US" sz="2000" dirty="0">
                <a:solidFill>
                  <a:prstClr val="black"/>
                </a:solidFill>
                <a:latin typeface="TH SarabunPSK" pitchFamily="34" charset="-34"/>
                <a:ea typeface="Calibri" panose="020F0502020204030204" pitchFamily="34" charset="0"/>
                <a:cs typeface="TH SarabunPSK" pitchFamily="34" charset="-34"/>
              </a:rPr>
              <a:t>404</a:t>
            </a:r>
            <a:r>
              <a:rPr lang="th-TH" sz="2000" dirty="0">
                <a:solidFill>
                  <a:prstClr val="black"/>
                </a:solidFill>
                <a:latin typeface="TH SarabunPSK" pitchFamily="34" charset="-34"/>
                <a:ea typeface="Calibri" panose="020F0502020204030204" pitchFamily="34" charset="0"/>
                <a:cs typeface="TH SarabunPSK" pitchFamily="34" charset="-34"/>
              </a:rPr>
              <a:t>) ชั้น </a:t>
            </a:r>
            <a:r>
              <a:rPr lang="en-US" sz="2000" dirty="0">
                <a:solidFill>
                  <a:prstClr val="black"/>
                </a:solidFill>
                <a:latin typeface="TH SarabunPSK" pitchFamily="34" charset="-34"/>
                <a:ea typeface="Calibri" panose="020F0502020204030204" pitchFamily="34" charset="0"/>
                <a:cs typeface="TH SarabunPSK" pitchFamily="34" charset="-34"/>
              </a:rPr>
              <a:t>4</a:t>
            </a:r>
            <a:r>
              <a:rPr lang="th-TH" sz="2000" dirty="0">
                <a:solidFill>
                  <a:prstClr val="black"/>
                </a:solidFill>
                <a:latin typeface="TH SarabunPSK" pitchFamily="34" charset="-34"/>
                <a:ea typeface="Calibri" panose="020F0502020204030204" pitchFamily="34" charset="0"/>
                <a:cs typeface="TH SarabunPSK" pitchFamily="34" charset="-34"/>
              </a:rPr>
              <a:t> อาคารเรียนแพทย์แผนไทย คณะทรัพยากรธรรมชาติ (จัดระบบนิรภัย)</a:t>
            </a:r>
            <a:endParaRPr lang="th-TH" sz="2000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8" name="สี่เหลี่ยมผืนผ้า 7">
            <a:extLst>
              <a:ext uri="{FF2B5EF4-FFF2-40B4-BE49-F238E27FC236}">
                <a16:creationId xmlns:a16="http://schemas.microsoft.com/office/drawing/2014/main" xmlns="" id="{73D269E3-6106-49DF-AF93-8C3B6DB77B79}"/>
              </a:ext>
            </a:extLst>
          </p:cNvPr>
          <p:cNvSpPr/>
          <p:nvPr/>
        </p:nvSpPr>
        <p:spPr>
          <a:xfrm>
            <a:off x="3969260" y="791383"/>
            <a:ext cx="515906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 latinLnBrk="0">
              <a:tabLst>
                <a:tab pos="472916" algn="l"/>
              </a:tabLst>
            </a:pPr>
            <a:r>
              <a:rPr lang="en-US" sz="2000" dirty="0" smtClean="0">
                <a:latin typeface="TH SarabunPSK" pitchFamily="34" charset="-34"/>
                <a:cs typeface="TH SarabunPSK" pitchFamily="34" charset="-34"/>
              </a:rPr>
              <a:t>1.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ปลูก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กัญชา เพื่อให้ได้วัตถุดิบคุณภาพดีสำหรับใช้ทำยาสมุนไพรและถูกต้องตามหลักสากล เป้าหมายพื้นที่ </a:t>
            </a:r>
            <a:r>
              <a:rPr lang="en-US" sz="2000" dirty="0">
                <a:latin typeface="TH SarabunPSK" pitchFamily="34" charset="-34"/>
                <a:cs typeface="TH SarabunPSK" pitchFamily="34" charset="-34"/>
              </a:rPr>
              <a:t>15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ไร่ (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เริ่ม </a:t>
            </a:r>
            <a:r>
              <a:rPr lang="en-US" sz="2000" dirty="0">
                <a:latin typeface="TH SarabunPSK" pitchFamily="34" charset="-34"/>
                <a:cs typeface="TH SarabunPSK" pitchFamily="34" charset="-34"/>
              </a:rPr>
              <a:t>1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ไร่</a:t>
            </a:r>
            <a:r>
              <a:rPr lang="en-US" sz="2000" dirty="0" smtClean="0">
                <a:latin typeface="TH SarabunPSK" pitchFamily="34" charset="-34"/>
                <a:cs typeface="TH SarabunPSK" pitchFamily="34" charset="-34"/>
              </a:rPr>
              <a:t>:2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 ตัน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สด </a:t>
            </a:r>
            <a:r>
              <a:rPr lang="en-US" sz="2000" dirty="0">
                <a:latin typeface="TH SarabunPSK" pitchFamily="34" charset="-34"/>
                <a:cs typeface="TH SarabunPSK" pitchFamily="34" charset="-34"/>
              </a:rPr>
              <a:t>order 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กรมฯ) ภายใน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คณะทรัพยากรธรรมชาติ</a:t>
            </a:r>
            <a:endParaRPr lang="en-US" sz="2000" dirty="0" smtClean="0">
              <a:latin typeface="TH SarabunPSK" pitchFamily="34" charset="-34"/>
              <a:cs typeface="TH SarabunPSK" pitchFamily="34" charset="-34"/>
            </a:endParaRPr>
          </a:p>
          <a:p>
            <a:pPr defTabSz="685800" latinLnBrk="0">
              <a:tabLst>
                <a:tab pos="472916" algn="l"/>
              </a:tabLst>
            </a:pPr>
            <a:r>
              <a:rPr lang="en-US" sz="2000" dirty="0" smtClean="0">
                <a:latin typeface="TH SarabunPSK" pitchFamily="34" charset="-34"/>
                <a:cs typeface="TH SarabunPSK" pitchFamily="34" charset="-34"/>
              </a:rPr>
              <a:t>2.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การ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ตรวจรักษาโรคเฉพาะ ที่ต้องรักษาด้วยตำรับยาที่มีส่วนผสมกัญชา เป้าหมาย โรงพยาบาลการแพทย์แผนไทยสกลนคร หลวงปู่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แฟ๊บ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สุภัท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โท</a:t>
            </a:r>
            <a:endParaRPr lang="en-US" sz="2000" dirty="0" smtClean="0">
              <a:latin typeface="TH SarabunPSK" pitchFamily="34" charset="-34"/>
              <a:cs typeface="TH SarabunPSK" pitchFamily="34" charset="-34"/>
            </a:endParaRPr>
          </a:p>
          <a:p>
            <a:pPr defTabSz="685800" latinLnBrk="0">
              <a:tabLst>
                <a:tab pos="472916" algn="l"/>
              </a:tabLst>
            </a:pPr>
            <a:r>
              <a:rPr lang="en-US" sz="2000" dirty="0" smtClean="0">
                <a:latin typeface="TH SarabunPSK" pitchFamily="34" charset="-34"/>
                <a:cs typeface="TH SarabunPSK" pitchFamily="34" charset="-34"/>
              </a:rPr>
              <a:t>3.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ปฏิบัติการ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วิจัยตำรับยาสมุนไพรที่มีส่วนผสมกัญชา ระหว่าง สาขาแพทย์แผนไทย มทร.อีสาน, สำนักงานสาธารณสุขจังหวัดสกลนคร และ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           วัด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คำประมง</a:t>
            </a:r>
            <a:endParaRPr lang="en-US" sz="2000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9" name="รูปภาพ 8">
            <a:extLst>
              <a:ext uri="{FF2B5EF4-FFF2-40B4-BE49-F238E27FC236}">
                <a16:creationId xmlns:a16="http://schemas.microsoft.com/office/drawing/2014/main" xmlns="" id="{4128625B-BE9B-4CAA-8DFD-66BA3A62DA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2061" y="813472"/>
            <a:ext cx="1345049" cy="2092280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xmlns="" id="{0408A5D5-913E-4C3D-8B97-4128AF6B209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615" r="11390" b="41725"/>
          <a:stretch/>
        </p:blipFill>
        <p:spPr>
          <a:xfrm>
            <a:off x="215516" y="813472"/>
            <a:ext cx="2375285" cy="1376878"/>
          </a:xfrm>
          <a:prstGeom prst="rect">
            <a:avLst/>
          </a:prstGeom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xmlns="" id="{C0B819F6-5E23-44B2-A2CE-C9849473F64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762" t="14132" r="10622" b="26349"/>
          <a:stretch/>
        </p:blipFill>
        <p:spPr>
          <a:xfrm>
            <a:off x="389967" y="1829853"/>
            <a:ext cx="2103528" cy="1064392"/>
          </a:xfrm>
          <a:prstGeom prst="rect">
            <a:avLst/>
          </a:prstGeom>
        </p:spPr>
      </p:pic>
      <p:sp>
        <p:nvSpPr>
          <p:cNvPr id="13" name="สี่เหลี่ยมผืนผ้า 12">
            <a:extLst>
              <a:ext uri="{FF2B5EF4-FFF2-40B4-BE49-F238E27FC236}">
                <a16:creationId xmlns:a16="http://schemas.microsoft.com/office/drawing/2014/main" xmlns="" id="{54FDAA0C-2101-46FD-A80C-F2378EAC3407}"/>
              </a:ext>
            </a:extLst>
          </p:cNvPr>
          <p:cNvSpPr/>
          <p:nvPr/>
        </p:nvSpPr>
        <p:spPr>
          <a:xfrm>
            <a:off x="3841484" y="568431"/>
            <a:ext cx="490457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 latinLnBrk="0"/>
            <a:r>
              <a:rPr lang="th-TH" sz="2000" b="1" u="sng" dirty="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rPr>
              <a:t>หน่วยงานหลัก มหาวิทยาราชมงคลอีสาน วิทยาเขตสกลนคร</a:t>
            </a:r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xmlns="" id="{80284014-E26E-4C3F-87EC-51DCDA7DEB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22132" y="4004163"/>
            <a:ext cx="1913898" cy="1074563"/>
          </a:xfrm>
          <a:prstGeom prst="rect">
            <a:avLst/>
          </a:prstGeom>
        </p:spPr>
      </p:pic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xmlns="" id="{2F528CDA-AD4F-4851-9546-2954743598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525" y="4023943"/>
            <a:ext cx="1513894" cy="1061807"/>
          </a:xfrm>
          <a:prstGeom prst="rect">
            <a:avLst/>
          </a:prstGeom>
        </p:spPr>
      </p:pic>
      <p:pic>
        <p:nvPicPr>
          <p:cNvPr id="17" name="รูปภาพ 16">
            <a:extLst>
              <a:ext uri="{FF2B5EF4-FFF2-40B4-BE49-F238E27FC236}">
                <a16:creationId xmlns:a16="http://schemas.microsoft.com/office/drawing/2014/main" xmlns="" id="{19E019A8-C231-4713-85DD-6BC4AF315D4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72809" y="4023943"/>
            <a:ext cx="1513894" cy="1081169"/>
          </a:xfrm>
          <a:prstGeom prst="rect">
            <a:avLst/>
          </a:prstGeom>
        </p:spPr>
      </p:pic>
      <p:pic>
        <p:nvPicPr>
          <p:cNvPr id="18" name="รูปภาพ 17">
            <a:extLst>
              <a:ext uri="{FF2B5EF4-FFF2-40B4-BE49-F238E27FC236}">
                <a16:creationId xmlns:a16="http://schemas.microsoft.com/office/drawing/2014/main" xmlns="" id="{953F5D03-411D-4374-A815-628B56F6DF4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0235" y="4034658"/>
            <a:ext cx="1829609" cy="1065368"/>
          </a:xfrm>
          <a:prstGeom prst="rect">
            <a:avLst/>
          </a:prstGeom>
        </p:spPr>
      </p:pic>
      <p:pic>
        <p:nvPicPr>
          <p:cNvPr id="19" name="รูปภาพ 18">
            <a:extLst>
              <a:ext uri="{FF2B5EF4-FFF2-40B4-BE49-F238E27FC236}">
                <a16:creationId xmlns:a16="http://schemas.microsoft.com/office/drawing/2014/main" xmlns="" id="{2F959E2B-11D1-4934-A0B9-FBE309F3D3A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376" y="4023943"/>
            <a:ext cx="1913899" cy="1076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458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1043608" y="341243"/>
            <a:ext cx="5184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b="1" dirty="0" smtClean="0">
                <a:solidFill>
                  <a:srgbClr val="002060"/>
                </a:solidFill>
                <a:latin typeface="4815_KwangMD_Catthai" panose="02000000000000000000" pitchFamily="2" charset="0"/>
                <a:cs typeface="4815_KwangMD_Catthai" panose="02000000000000000000" pitchFamily="2" charset="0"/>
              </a:rPr>
              <a:t>กระบวนการผลิตยาตำรับเข้ากัญชา</a:t>
            </a:r>
            <a:endParaRPr lang="th-TH" sz="2800" b="1" dirty="0">
              <a:solidFill>
                <a:srgbClr val="002060"/>
              </a:solidFill>
              <a:latin typeface="4815_KwangMD_Catthai" panose="02000000000000000000" pitchFamily="2" charset="0"/>
              <a:cs typeface="4815_KwangMD_Catthai" panose="02000000000000000000" pitchFamily="2" charset="0"/>
            </a:endParaRPr>
          </a:p>
        </p:txBody>
      </p:sp>
      <p:cxnSp>
        <p:nvCxnSpPr>
          <p:cNvPr id="28" name="ตัวเชื่อมต่อตรง 27"/>
          <p:cNvCxnSpPr/>
          <p:nvPr/>
        </p:nvCxnSpPr>
        <p:spPr>
          <a:xfrm>
            <a:off x="754435" y="911374"/>
            <a:ext cx="741682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" descr="E:\ARJAROHERB PRODUCT\flat icon\กัญชา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86180"/>
            <a:ext cx="601394" cy="601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สี่เหลี่ยมผืนผ้า 32"/>
          <p:cNvSpPr/>
          <p:nvPr/>
        </p:nvSpPr>
        <p:spPr>
          <a:xfrm>
            <a:off x="-3371" y="4803998"/>
            <a:ext cx="9144000" cy="339502"/>
          </a:xfrm>
          <a:prstGeom prst="rect">
            <a:avLst/>
          </a:prstGeom>
          <a:solidFill>
            <a:srgbClr val="00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4" name="สี่เหลี่ยมผืนผ้า 33"/>
          <p:cNvSpPr/>
          <p:nvPr/>
        </p:nvSpPr>
        <p:spPr>
          <a:xfrm>
            <a:off x="-3371" y="4371950"/>
            <a:ext cx="9144000" cy="144016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5" name="สี่เหลี่ยมผืนผ้า 34"/>
          <p:cNvSpPr/>
          <p:nvPr/>
        </p:nvSpPr>
        <p:spPr>
          <a:xfrm>
            <a:off x="-15246" y="4587974"/>
            <a:ext cx="9180512" cy="14401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8388424" y="4011910"/>
            <a:ext cx="288031" cy="2832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4338" name="Picture 2" descr="E:\ARJAROHERB PRODUCT\flat icon\cannabis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966951"/>
            <a:ext cx="3374504" cy="3374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11760" y="1059582"/>
            <a:ext cx="6336704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 smtClean="0">
                <a:solidFill>
                  <a:srgbClr val="C00000"/>
                </a:solidFill>
                <a:latin typeface="4815_KwangMD_Catthai" panose="02000000000000000000" pitchFamily="2" charset="0"/>
                <a:cs typeface="4815_KwangMD_Catthai" panose="02000000000000000000" pitchFamily="2" charset="0"/>
              </a:rPr>
              <a:t>ใบกัญชา</a:t>
            </a:r>
          </a:p>
          <a:p>
            <a:r>
              <a:rPr lang="th-TH" sz="2200" dirty="0">
                <a:latin typeface="4815_KwangMD_Catthai" panose="02000000000000000000" pitchFamily="2" charset="0"/>
                <a:cs typeface="4815_KwangMD_Catthai" panose="02000000000000000000" pitchFamily="2" charset="0"/>
              </a:rPr>
              <a:t> </a:t>
            </a:r>
            <a:r>
              <a:rPr lang="th-TH" sz="2200" dirty="0" smtClean="0">
                <a:latin typeface="4815_KwangMD_Catthai" panose="02000000000000000000" pitchFamily="2" charset="0"/>
                <a:cs typeface="4815_KwangMD_Catthai" panose="02000000000000000000" pitchFamily="2" charset="0"/>
              </a:rPr>
              <a:t> </a:t>
            </a:r>
            <a:r>
              <a:rPr lang="en-US" sz="2200" dirty="0" smtClean="0">
                <a:latin typeface="4815_KwangMD_Catthai" panose="02000000000000000000" pitchFamily="2" charset="0"/>
                <a:cs typeface="4815_KwangMD_Catthai" panose="02000000000000000000" pitchFamily="2" charset="0"/>
              </a:rPr>
              <a:t>- </a:t>
            </a:r>
            <a:r>
              <a:rPr lang="th-TH" sz="2200" dirty="0" err="1" smtClean="0">
                <a:latin typeface="4815_KwangMD_Catthai" panose="02000000000000000000" pitchFamily="2" charset="0"/>
                <a:cs typeface="4815_KwangMD_Catthai" panose="02000000000000000000" pitchFamily="2" charset="0"/>
              </a:rPr>
              <a:t>ศุข</a:t>
            </a:r>
            <a:r>
              <a:rPr lang="th-TH" sz="2200" dirty="0" smtClean="0">
                <a:latin typeface="4815_KwangMD_Catthai" panose="02000000000000000000" pitchFamily="2" charset="0"/>
                <a:cs typeface="4815_KwangMD_Catthai" panose="02000000000000000000" pitchFamily="2" charset="0"/>
              </a:rPr>
              <a:t>ไส</a:t>
            </a:r>
            <a:r>
              <a:rPr lang="th-TH" sz="2200" dirty="0" err="1" smtClean="0">
                <a:latin typeface="4815_KwangMD_Catthai" panose="02000000000000000000" pitchFamily="2" charset="0"/>
                <a:cs typeface="4815_KwangMD_Catthai" panose="02000000000000000000" pitchFamily="2" charset="0"/>
              </a:rPr>
              <a:t>ยาศน์</a:t>
            </a:r>
            <a:r>
              <a:rPr lang="th-TH" sz="2200" dirty="0" smtClean="0">
                <a:latin typeface="4815_KwangMD_Catthai" panose="02000000000000000000" pitchFamily="2" charset="0"/>
                <a:cs typeface="4815_KwangMD_Catthai" panose="02000000000000000000" pitchFamily="2" charset="0"/>
              </a:rPr>
              <a:t>, แก้นอนไม่หลับแก้ไข้ผอมเหลือง, </a:t>
            </a:r>
          </a:p>
          <a:p>
            <a:r>
              <a:rPr lang="th-TH" sz="2200" dirty="0">
                <a:latin typeface="4815_KwangMD_Catthai" panose="02000000000000000000" pitchFamily="2" charset="0"/>
                <a:cs typeface="4815_KwangMD_Catthai" panose="02000000000000000000" pitchFamily="2" charset="0"/>
              </a:rPr>
              <a:t> </a:t>
            </a:r>
            <a:r>
              <a:rPr lang="th-TH" sz="2200" dirty="0" smtClean="0">
                <a:latin typeface="4815_KwangMD_Catthai" panose="02000000000000000000" pitchFamily="2" charset="0"/>
                <a:cs typeface="4815_KwangMD_Catthai" panose="02000000000000000000" pitchFamily="2" charset="0"/>
              </a:rPr>
              <a:t>   แก้ลมแก้เส้น, ทาริดสีดวงทวารและโรคผิวหนัง</a:t>
            </a:r>
          </a:p>
          <a:p>
            <a:r>
              <a:rPr lang="th-TH" sz="2400" b="1" dirty="0" smtClean="0">
                <a:solidFill>
                  <a:srgbClr val="7030A0"/>
                </a:solidFill>
                <a:latin typeface="4815_KwangMD_Catthai" panose="02000000000000000000" pitchFamily="2" charset="0"/>
                <a:cs typeface="4815_KwangMD_Catthai" panose="02000000000000000000" pitchFamily="2" charset="0"/>
              </a:rPr>
              <a:t>ก้านกัญชา</a:t>
            </a:r>
          </a:p>
          <a:p>
            <a:r>
              <a:rPr lang="th-TH" sz="2200" dirty="0" smtClean="0">
                <a:solidFill>
                  <a:srgbClr val="C00000"/>
                </a:solidFill>
                <a:latin typeface="4815_KwangMD_Catthai" panose="02000000000000000000" pitchFamily="2" charset="0"/>
                <a:cs typeface="4815_KwangMD_Catthai" panose="02000000000000000000" pitchFamily="2" charset="0"/>
              </a:rPr>
              <a:t>  </a:t>
            </a:r>
            <a:r>
              <a:rPr lang="en-US" sz="2200" dirty="0" smtClean="0">
                <a:latin typeface="4815_KwangMD_Catthai" panose="02000000000000000000" pitchFamily="2" charset="0"/>
                <a:cs typeface="4815_KwangMD_Catthai" panose="02000000000000000000" pitchFamily="2" charset="0"/>
              </a:rPr>
              <a:t>- </a:t>
            </a:r>
            <a:r>
              <a:rPr lang="th-TH" sz="2200" dirty="0" smtClean="0">
                <a:latin typeface="4815_KwangMD_Catthai" panose="02000000000000000000" pitchFamily="2" charset="0"/>
                <a:cs typeface="4815_KwangMD_Catthai" panose="02000000000000000000" pitchFamily="2" charset="0"/>
              </a:rPr>
              <a:t>แก้โรคจิต</a:t>
            </a:r>
          </a:p>
          <a:p>
            <a:r>
              <a:rPr lang="th-TH" sz="2400" b="1" dirty="0" smtClean="0">
                <a:solidFill>
                  <a:srgbClr val="0033CC"/>
                </a:solidFill>
                <a:latin typeface="4815_KwangMD_Catthai" panose="02000000000000000000" pitchFamily="2" charset="0"/>
                <a:cs typeface="4815_KwangMD_Catthai" panose="02000000000000000000" pitchFamily="2" charset="0"/>
              </a:rPr>
              <a:t>ช่อดอกกัญชา</a:t>
            </a:r>
          </a:p>
          <a:p>
            <a:r>
              <a:rPr lang="th-TH" sz="2200" b="1" dirty="0">
                <a:latin typeface="4815_KwangMD_Catthai" panose="02000000000000000000" pitchFamily="2" charset="0"/>
                <a:cs typeface="4815_KwangMD_Catthai" panose="02000000000000000000" pitchFamily="2" charset="0"/>
              </a:rPr>
              <a:t> </a:t>
            </a:r>
            <a:r>
              <a:rPr lang="th-TH" sz="2200" b="1" dirty="0" smtClean="0">
                <a:latin typeface="4815_KwangMD_Catthai" panose="02000000000000000000" pitchFamily="2" charset="0"/>
                <a:cs typeface="4815_KwangMD_Catthai" panose="02000000000000000000" pitchFamily="2" charset="0"/>
              </a:rPr>
              <a:t>  </a:t>
            </a:r>
            <a:r>
              <a:rPr lang="en-US" sz="2200" b="1" dirty="0" smtClean="0">
                <a:latin typeface="4815_KwangMD_Catthai" panose="02000000000000000000" pitchFamily="2" charset="0"/>
                <a:cs typeface="4815_KwangMD_Catthai" panose="02000000000000000000" pitchFamily="2" charset="0"/>
              </a:rPr>
              <a:t>- </a:t>
            </a:r>
            <a:r>
              <a:rPr lang="th-TH" sz="2200" dirty="0" smtClean="0">
                <a:latin typeface="4815_KwangMD_Catthai" panose="02000000000000000000" pitchFamily="2" charset="0"/>
                <a:cs typeface="4815_KwangMD_Catthai" panose="02000000000000000000" pitchFamily="2" charset="0"/>
              </a:rPr>
              <a:t>น้ำมัน</a:t>
            </a:r>
            <a:r>
              <a:rPr lang="th-TH" sz="2200" dirty="0">
                <a:latin typeface="4815_KwangMD_Catthai" panose="02000000000000000000" pitchFamily="2" charset="0"/>
                <a:cs typeface="4815_KwangMD_Catthai" panose="02000000000000000000" pitchFamily="2" charset="0"/>
              </a:rPr>
              <a:t>สนั่นไตร</a:t>
            </a:r>
            <a:r>
              <a:rPr lang="th-TH" sz="2200" dirty="0" smtClean="0">
                <a:latin typeface="4815_KwangMD_Catthai" panose="02000000000000000000" pitchFamily="2" charset="0"/>
                <a:cs typeface="4815_KwangMD_Catthai" panose="02000000000000000000" pitchFamily="2" charset="0"/>
              </a:rPr>
              <a:t>ภพ, ยา</a:t>
            </a:r>
            <a:r>
              <a:rPr lang="th-TH" sz="2200" dirty="0">
                <a:latin typeface="4815_KwangMD_Catthai" panose="02000000000000000000" pitchFamily="2" charset="0"/>
                <a:cs typeface="4815_KwangMD_Catthai" panose="02000000000000000000" pitchFamily="2" charset="0"/>
              </a:rPr>
              <a:t>ทำลายพระ</a:t>
            </a:r>
            <a:r>
              <a:rPr lang="th-TH" sz="2200" dirty="0" smtClean="0">
                <a:latin typeface="4815_KwangMD_Catthai" panose="02000000000000000000" pitchFamily="2" charset="0"/>
                <a:cs typeface="4815_KwangMD_Catthai" panose="02000000000000000000" pitchFamily="2" charset="0"/>
              </a:rPr>
              <a:t>สุเมรุ, ยา</a:t>
            </a:r>
            <a:r>
              <a:rPr lang="th-TH" sz="2200" dirty="0">
                <a:latin typeface="4815_KwangMD_Catthai" panose="02000000000000000000" pitchFamily="2" charset="0"/>
                <a:cs typeface="4815_KwangMD_Catthai" panose="02000000000000000000" pitchFamily="2" charset="0"/>
              </a:rPr>
              <a:t>ทัพ</a:t>
            </a:r>
            <a:r>
              <a:rPr lang="th-TH" sz="2200" dirty="0" err="1">
                <a:latin typeface="4815_KwangMD_Catthai" panose="02000000000000000000" pitchFamily="2" charset="0"/>
                <a:cs typeface="4815_KwangMD_Catthai" panose="02000000000000000000" pitchFamily="2" charset="0"/>
              </a:rPr>
              <a:t>ยาธิ</a:t>
            </a:r>
            <a:r>
              <a:rPr lang="th-TH" sz="2200" dirty="0" smtClean="0">
                <a:latin typeface="4815_KwangMD_Catthai" panose="02000000000000000000" pitchFamily="2" charset="0"/>
                <a:cs typeface="4815_KwangMD_Catthai" panose="02000000000000000000" pitchFamily="2" charset="0"/>
              </a:rPr>
              <a:t>คุณ, ยา</a:t>
            </a:r>
            <a:r>
              <a:rPr lang="th-TH" sz="2200" dirty="0">
                <a:latin typeface="4815_KwangMD_Catthai" panose="02000000000000000000" pitchFamily="2" charset="0"/>
                <a:cs typeface="4815_KwangMD_Catthai" panose="02000000000000000000" pitchFamily="2" charset="0"/>
              </a:rPr>
              <a:t>แก้ลมขึ้นเบื้อง</a:t>
            </a:r>
            <a:r>
              <a:rPr lang="th-TH" sz="2200" dirty="0" smtClean="0">
                <a:latin typeface="4815_KwangMD_Catthai" panose="02000000000000000000" pitchFamily="2" charset="0"/>
                <a:cs typeface="4815_KwangMD_Catthai" panose="02000000000000000000" pitchFamily="2" charset="0"/>
              </a:rPr>
              <a:t>สูง, </a:t>
            </a:r>
          </a:p>
          <a:p>
            <a:r>
              <a:rPr lang="th-TH" sz="2200" dirty="0">
                <a:latin typeface="4815_KwangMD_Catthai" panose="02000000000000000000" pitchFamily="2" charset="0"/>
                <a:cs typeface="4815_KwangMD_Catthai" panose="02000000000000000000" pitchFamily="2" charset="0"/>
              </a:rPr>
              <a:t> </a:t>
            </a:r>
            <a:r>
              <a:rPr lang="th-TH" sz="2200" dirty="0" smtClean="0">
                <a:latin typeface="4815_KwangMD_Catthai" panose="02000000000000000000" pitchFamily="2" charset="0"/>
                <a:cs typeface="4815_KwangMD_Catthai" panose="02000000000000000000" pitchFamily="2" charset="0"/>
              </a:rPr>
              <a:t>    ยา</a:t>
            </a:r>
            <a:r>
              <a:rPr lang="th-TH" sz="2200" dirty="0">
                <a:latin typeface="4815_KwangMD_Catthai" panose="02000000000000000000" pitchFamily="2" charset="0"/>
                <a:cs typeface="4815_KwangMD_Catthai" panose="02000000000000000000" pitchFamily="2" charset="0"/>
              </a:rPr>
              <a:t>ไพ</a:t>
            </a:r>
            <a:r>
              <a:rPr lang="th-TH" sz="2200" dirty="0" smtClean="0">
                <a:latin typeface="4815_KwangMD_Catthai" panose="02000000000000000000" pitchFamily="2" charset="0"/>
                <a:cs typeface="4815_KwangMD_Catthai" panose="02000000000000000000" pitchFamily="2" charset="0"/>
              </a:rPr>
              <a:t>สาลี, </a:t>
            </a:r>
            <a:r>
              <a:rPr lang="th-TH" sz="2200" dirty="0" err="1" smtClean="0">
                <a:latin typeface="4815_KwangMD_Catthai" panose="02000000000000000000" pitchFamily="2" charset="0"/>
                <a:cs typeface="4815_KwangMD_Catthai" panose="02000000000000000000" pitchFamily="2" charset="0"/>
              </a:rPr>
              <a:t>ยาอ</a:t>
            </a:r>
            <a:r>
              <a:rPr lang="th-TH" sz="2200" dirty="0" err="1">
                <a:latin typeface="4815_KwangMD_Catthai" panose="02000000000000000000" pitchFamily="2" charset="0"/>
                <a:cs typeface="4815_KwangMD_Catthai" panose="02000000000000000000" pitchFamily="2" charset="0"/>
              </a:rPr>
              <a:t>ไภย</a:t>
            </a:r>
            <a:r>
              <a:rPr lang="th-TH" sz="2200" dirty="0" smtClean="0">
                <a:latin typeface="4815_KwangMD_Catthai" panose="02000000000000000000" pitchFamily="2" charset="0"/>
                <a:cs typeface="4815_KwangMD_Catthai" panose="02000000000000000000" pitchFamily="2" charset="0"/>
              </a:rPr>
              <a:t>สาลี, ยา</a:t>
            </a:r>
            <a:r>
              <a:rPr lang="th-TH" sz="2200" dirty="0">
                <a:latin typeface="4815_KwangMD_Catthai" panose="02000000000000000000" pitchFamily="2" charset="0"/>
                <a:cs typeface="4815_KwangMD_Catthai" panose="02000000000000000000" pitchFamily="2" charset="0"/>
              </a:rPr>
              <a:t>อัมฤต</a:t>
            </a:r>
            <a:r>
              <a:rPr lang="th-TH" sz="2200" dirty="0" smtClean="0">
                <a:latin typeface="4815_KwangMD_Catthai" panose="02000000000000000000" pitchFamily="2" charset="0"/>
                <a:cs typeface="4815_KwangMD_Catthai" panose="02000000000000000000" pitchFamily="2" charset="0"/>
              </a:rPr>
              <a:t>โอสถ, ยา</a:t>
            </a:r>
            <a:r>
              <a:rPr lang="th-TH" sz="2200" dirty="0" err="1">
                <a:latin typeface="4815_KwangMD_Catthai" panose="02000000000000000000" pitchFamily="2" charset="0"/>
                <a:cs typeface="4815_KwangMD_Catthai" panose="02000000000000000000" pitchFamily="2" charset="0"/>
              </a:rPr>
              <a:t>แก้สัณฑ</a:t>
            </a:r>
            <a:r>
              <a:rPr lang="th-TH" sz="2200" dirty="0">
                <a:latin typeface="4815_KwangMD_Catthai" panose="02000000000000000000" pitchFamily="2" charset="0"/>
                <a:cs typeface="4815_KwangMD_Catthai" panose="02000000000000000000" pitchFamily="2" charset="0"/>
              </a:rPr>
              <a:t>ฆาต </a:t>
            </a:r>
            <a:r>
              <a:rPr lang="th-TH" sz="2200" dirty="0" smtClean="0">
                <a:latin typeface="4815_KwangMD_Catthai" panose="02000000000000000000" pitchFamily="2" charset="0"/>
                <a:cs typeface="4815_KwangMD_Catthai" panose="02000000000000000000" pitchFamily="2" charset="0"/>
              </a:rPr>
              <a:t>กร่อนแห้ง, </a:t>
            </a:r>
          </a:p>
          <a:p>
            <a:r>
              <a:rPr lang="th-TH" sz="2200" dirty="0">
                <a:latin typeface="4815_KwangMD_Catthai" panose="02000000000000000000" pitchFamily="2" charset="0"/>
                <a:cs typeface="4815_KwangMD_Catthai" panose="02000000000000000000" pitchFamily="2" charset="0"/>
              </a:rPr>
              <a:t> </a:t>
            </a:r>
            <a:r>
              <a:rPr lang="th-TH" sz="2200" dirty="0" smtClean="0">
                <a:latin typeface="4815_KwangMD_Catthai" panose="02000000000000000000" pitchFamily="2" charset="0"/>
                <a:cs typeface="4815_KwangMD_Catthai" panose="02000000000000000000" pitchFamily="2" charset="0"/>
              </a:rPr>
              <a:t>    ยา</a:t>
            </a:r>
            <a:r>
              <a:rPr lang="th-TH" sz="2200" dirty="0" err="1">
                <a:latin typeface="4815_KwangMD_Catthai" panose="02000000000000000000" pitchFamily="2" charset="0"/>
                <a:cs typeface="4815_KwangMD_Catthai" panose="02000000000000000000" pitchFamily="2" charset="0"/>
              </a:rPr>
              <a:t>อัคคินี</a:t>
            </a:r>
            <a:r>
              <a:rPr lang="th-TH" sz="2200" dirty="0" err="1" smtClean="0">
                <a:latin typeface="4815_KwangMD_Catthai" panose="02000000000000000000" pitchFamily="2" charset="0"/>
                <a:cs typeface="4815_KwangMD_Catthai" panose="02000000000000000000" pitchFamily="2" charset="0"/>
              </a:rPr>
              <a:t>วคณะ</a:t>
            </a:r>
            <a:r>
              <a:rPr lang="th-TH" sz="2200" dirty="0" smtClean="0">
                <a:latin typeface="4815_KwangMD_Catthai" panose="02000000000000000000" pitchFamily="2" charset="0"/>
                <a:cs typeface="4815_KwangMD_Catthai" panose="02000000000000000000" pitchFamily="2" charset="0"/>
              </a:rPr>
              <a:t>, ยา</a:t>
            </a:r>
            <a:r>
              <a:rPr lang="th-TH" sz="2200" dirty="0">
                <a:latin typeface="4815_KwangMD_Catthai" panose="02000000000000000000" pitchFamily="2" charset="0"/>
                <a:cs typeface="4815_KwangMD_Catthai" panose="02000000000000000000" pitchFamily="2" charset="0"/>
              </a:rPr>
              <a:t>แก้ลมเนาวนารี</a:t>
            </a:r>
            <a:r>
              <a:rPr lang="th-TH" sz="2200" dirty="0" smtClean="0">
                <a:latin typeface="4815_KwangMD_Catthai" panose="02000000000000000000" pitchFamily="2" charset="0"/>
                <a:cs typeface="4815_KwangMD_Catthai" panose="02000000000000000000" pitchFamily="2" charset="0"/>
              </a:rPr>
              <a:t>วาโย, ยา</a:t>
            </a:r>
            <a:r>
              <a:rPr lang="th-TH" sz="2200" dirty="0">
                <a:latin typeface="4815_KwangMD_Catthai" panose="02000000000000000000" pitchFamily="2" charset="0"/>
                <a:cs typeface="4815_KwangMD_Catthai" panose="02000000000000000000" pitchFamily="2" charset="0"/>
              </a:rPr>
              <a:t>ไฟอาวุธ </a:t>
            </a:r>
            <a:endParaRPr lang="th-TH" sz="2200" dirty="0" smtClean="0">
              <a:latin typeface="4815_KwangMD_Catthai" panose="02000000000000000000" pitchFamily="2" charset="0"/>
              <a:cs typeface="4815_KwangMD_Catthai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8129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1043608" y="341243"/>
            <a:ext cx="5184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b="1" dirty="0" smtClean="0">
                <a:solidFill>
                  <a:srgbClr val="002060"/>
                </a:solidFill>
                <a:latin typeface="4815_KwangMD_Catthai" panose="02000000000000000000" pitchFamily="2" charset="0"/>
                <a:cs typeface="4815_KwangMD_Catthai" panose="02000000000000000000" pitchFamily="2" charset="0"/>
              </a:rPr>
              <a:t>กระบวนการผลิตยาตำรับเข้ากัญชา</a:t>
            </a:r>
            <a:endParaRPr lang="th-TH" sz="2800" b="1" dirty="0">
              <a:solidFill>
                <a:srgbClr val="002060"/>
              </a:solidFill>
              <a:latin typeface="4815_KwangMD_Catthai" panose="02000000000000000000" pitchFamily="2" charset="0"/>
              <a:cs typeface="4815_KwangMD_Catthai" panose="02000000000000000000" pitchFamily="2" charset="0"/>
            </a:endParaRPr>
          </a:p>
        </p:txBody>
      </p:sp>
      <p:cxnSp>
        <p:nvCxnSpPr>
          <p:cNvPr id="28" name="ตัวเชื่อมต่อตรง 27"/>
          <p:cNvCxnSpPr/>
          <p:nvPr/>
        </p:nvCxnSpPr>
        <p:spPr>
          <a:xfrm>
            <a:off x="754435" y="911374"/>
            <a:ext cx="741682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" descr="E:\ARJAROHERB PRODUCT\flat icon\กัญชา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86180"/>
            <a:ext cx="601394" cy="601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สี่เหลี่ยมผืนผ้า 32"/>
          <p:cNvSpPr/>
          <p:nvPr/>
        </p:nvSpPr>
        <p:spPr>
          <a:xfrm>
            <a:off x="-3371" y="4803998"/>
            <a:ext cx="9144000" cy="339502"/>
          </a:xfrm>
          <a:prstGeom prst="rect">
            <a:avLst/>
          </a:prstGeom>
          <a:solidFill>
            <a:srgbClr val="00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4" name="สี่เหลี่ยมผืนผ้า 33"/>
          <p:cNvSpPr/>
          <p:nvPr/>
        </p:nvSpPr>
        <p:spPr>
          <a:xfrm>
            <a:off x="-3371" y="4371950"/>
            <a:ext cx="9144000" cy="144016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5" name="สี่เหลี่ยมผืนผ้า 34"/>
          <p:cNvSpPr/>
          <p:nvPr/>
        </p:nvSpPr>
        <p:spPr>
          <a:xfrm>
            <a:off x="-15246" y="4587974"/>
            <a:ext cx="9180512" cy="14401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8388424" y="4011910"/>
            <a:ext cx="288031" cy="2832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2" name="Picture 2" descr="E:\กัญชา\รูปการผลิตกัญชา\3962_๑๙๐๙๐๓_00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572610"/>
            <a:ext cx="2156029" cy="2583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E:\กัญชา\รูปการผลิตกัญชา\3962_๑๙๐๙๐๓_000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931"/>
          <a:stretch/>
        </p:blipFill>
        <p:spPr bwMode="auto">
          <a:xfrm>
            <a:off x="3493367" y="1572610"/>
            <a:ext cx="2221820" cy="2583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E:\กัญชา\รูปการผลิตกัญชา\3962_๑๙๐๙๐๓_000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4620" y="1563639"/>
            <a:ext cx="2016769" cy="2583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71600" y="968410"/>
            <a:ext cx="63367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dirty="0" smtClean="0">
                <a:solidFill>
                  <a:srgbClr val="C00000"/>
                </a:solidFill>
                <a:latin typeface="4815_KwangMD_Catthai" panose="02000000000000000000" pitchFamily="2" charset="0"/>
                <a:cs typeface="4815_KwangMD_Catthai" panose="02000000000000000000" pitchFamily="2" charset="0"/>
              </a:rPr>
              <a:t>การเตรียมวัตถุดิบกัญชา </a:t>
            </a:r>
            <a:r>
              <a:rPr lang="en-US" sz="2800" b="1" dirty="0" smtClean="0">
                <a:solidFill>
                  <a:srgbClr val="C00000"/>
                </a:solidFill>
                <a:latin typeface="4815_KwangMD_Catthai" panose="02000000000000000000" pitchFamily="2" charset="0"/>
                <a:cs typeface="4815_KwangMD_Catthai" panose="02000000000000000000" pitchFamily="2" charset="0"/>
              </a:rPr>
              <a:t>: </a:t>
            </a:r>
            <a:r>
              <a:rPr lang="th-TH" sz="2800" b="1" dirty="0" smtClean="0">
                <a:solidFill>
                  <a:srgbClr val="0033CC"/>
                </a:solidFill>
                <a:latin typeface="4815_KwangMD_Catthai" panose="02000000000000000000" pitchFamily="2" charset="0"/>
                <a:cs typeface="4815_KwangMD_Catthai" panose="02000000000000000000" pitchFamily="2" charset="0"/>
              </a:rPr>
              <a:t>สะตุ    อบ    บด     ร่อน </a:t>
            </a:r>
            <a:endParaRPr lang="th-TH" sz="2800" b="1" dirty="0">
              <a:solidFill>
                <a:srgbClr val="0033CC"/>
              </a:solidFill>
              <a:latin typeface="4815_KwangMD_Catthai" panose="02000000000000000000" pitchFamily="2" charset="0"/>
              <a:cs typeface="4815_KwangMD_Catthai" panose="02000000000000000000" pitchFamily="2" charset="0"/>
            </a:endParaRPr>
          </a:p>
        </p:txBody>
      </p:sp>
      <p:cxnSp>
        <p:nvCxnSpPr>
          <p:cNvPr id="5" name="ลูกศรเชื่อมต่อแบบตรง 4"/>
          <p:cNvCxnSpPr/>
          <p:nvPr/>
        </p:nvCxnSpPr>
        <p:spPr>
          <a:xfrm>
            <a:off x="4198243" y="1230020"/>
            <a:ext cx="284661" cy="0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ลูกศรเชื่อมต่อแบบตรง 17"/>
          <p:cNvCxnSpPr/>
          <p:nvPr/>
        </p:nvCxnSpPr>
        <p:spPr>
          <a:xfrm>
            <a:off x="4951410" y="1237506"/>
            <a:ext cx="284661" cy="0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ลูกศรเชื่อมต่อแบบตรง 18"/>
          <p:cNvCxnSpPr/>
          <p:nvPr/>
        </p:nvCxnSpPr>
        <p:spPr>
          <a:xfrm>
            <a:off x="5799507" y="1230020"/>
            <a:ext cx="284661" cy="0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5213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สี่เหลี่ยมผืนผ้า 5"/>
          <p:cNvSpPr/>
          <p:nvPr/>
        </p:nvSpPr>
        <p:spPr>
          <a:xfrm>
            <a:off x="780803" y="1059582"/>
            <a:ext cx="7768421" cy="500135"/>
          </a:xfrm>
          <a:prstGeom prst="rect">
            <a:avLst/>
          </a:prstGeom>
        </p:spPr>
        <p:txBody>
          <a:bodyPr wrap="square" lIns="68579" tIns="34289" rIns="68579" bIns="34289">
            <a:spAutoFit/>
          </a:bodyPr>
          <a:lstStyle/>
          <a:p>
            <a:r>
              <a:rPr lang="th-TH" sz="2800" b="1" dirty="0">
                <a:solidFill>
                  <a:srgbClr val="FF6600"/>
                </a:solidFill>
                <a:latin typeface="4815_KwangMD_Catthai" panose="02000000000000000000" pitchFamily="2" charset="0"/>
                <a:cs typeface="4815_KwangMD_Catthai" panose="02000000000000000000" pitchFamily="2" charset="0"/>
              </a:rPr>
              <a:t>วิธีการเตรียมตำรับ</a:t>
            </a:r>
            <a:endParaRPr lang="en-US" sz="2800" dirty="0">
              <a:solidFill>
                <a:srgbClr val="FF6600"/>
              </a:solidFill>
              <a:latin typeface="4815_KwangMD_Catthai" panose="02000000000000000000" pitchFamily="2" charset="0"/>
              <a:cs typeface="4815_KwangMD_Catthai" panose="02000000000000000000" pitchFamily="2" charset="0"/>
            </a:endParaRPr>
          </a:p>
        </p:txBody>
      </p:sp>
      <p:sp>
        <p:nvSpPr>
          <p:cNvPr id="3" name="AutoShape 20" descr="à¸à¸¥à¸à¸²à¸£à¸à¹à¸à¸«à¸²à¸£à¸¹à¸à¸ à¸²à¸à¸ªà¸³à¸«à¸£à¸±à¸ à¸­à¸¸à¸à¸à¸´à¸"/>
          <p:cNvSpPr>
            <a:spLocks noChangeAspect="1" noChangeArrowheads="1"/>
          </p:cNvSpPr>
          <p:nvPr/>
        </p:nvSpPr>
        <p:spPr bwMode="auto">
          <a:xfrm>
            <a:off x="142875" y="-159544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79" tIns="34289" rIns="68579" bIns="34289" numCol="1" anchor="t" anchorCtr="0" compatLnSpc="1">
            <a:prstTxWarp prst="textNoShape">
              <a:avLst/>
            </a:prstTxWarp>
          </a:bodyPr>
          <a:lstStyle/>
          <a:p>
            <a:endParaRPr lang="th-TH">
              <a:latin typeface="4815_KwangMD_Catthai" panose="02000000000000000000" pitchFamily="2" charset="0"/>
              <a:cs typeface="4815_KwangMD_Catthai" panose="02000000000000000000" pitchFamily="2" charset="0"/>
            </a:endParaRPr>
          </a:p>
        </p:txBody>
      </p:sp>
      <p:pic>
        <p:nvPicPr>
          <p:cNvPr id="37" name="Picture 2" descr="E:\ARJAROHERB PRODUCT\เครื่องมือการผลิตยา\31362_๑๙๐๓๓๑_00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2197" y="1930822"/>
            <a:ext cx="1829816" cy="2440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" descr="E:\ARJAROHERB PRODUCT\เครื่องมือการผลิตยา\31362_๑๙๐๓๓๑_00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376" y="1902432"/>
            <a:ext cx="1851099" cy="2469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สี่เหลี่ยมผืนผ้า 38"/>
          <p:cNvSpPr/>
          <p:nvPr/>
        </p:nvSpPr>
        <p:spPr>
          <a:xfrm>
            <a:off x="3988607" y="4462150"/>
            <a:ext cx="2379227" cy="436418"/>
          </a:xfrm>
          <a:prstGeom prst="rect">
            <a:avLst/>
          </a:prstGeom>
          <a:solidFill>
            <a:srgbClr val="CC99FF"/>
          </a:solidFill>
          <a:ln>
            <a:solidFill>
              <a:srgbClr val="CC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r>
              <a:rPr lang="th-TH" sz="2100" dirty="0">
                <a:latin typeface="4815_KwangMD_Catthai" panose="02000000000000000000" pitchFamily="2" charset="0"/>
                <a:cs typeface="4815_KwangMD_Catthai" panose="02000000000000000000" pitchFamily="2" charset="0"/>
              </a:rPr>
              <a:t>เครื่องบดหยาบ</a:t>
            </a:r>
          </a:p>
        </p:txBody>
      </p:sp>
      <p:sp>
        <p:nvSpPr>
          <p:cNvPr id="40" name="สี่เหลี่ยมผืนผ้า 39"/>
          <p:cNvSpPr/>
          <p:nvPr/>
        </p:nvSpPr>
        <p:spPr>
          <a:xfrm>
            <a:off x="6482134" y="4456210"/>
            <a:ext cx="2379227" cy="436418"/>
          </a:xfrm>
          <a:prstGeom prst="rect">
            <a:avLst/>
          </a:prstGeom>
          <a:solidFill>
            <a:srgbClr val="CC99FF"/>
          </a:solidFill>
          <a:ln>
            <a:solidFill>
              <a:srgbClr val="CC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r>
              <a:rPr lang="th-TH" sz="2100" dirty="0">
                <a:latin typeface="4815_KwangMD_Catthai" panose="02000000000000000000" pitchFamily="2" charset="0"/>
                <a:cs typeface="4815_KwangMD_Catthai" panose="02000000000000000000" pitchFamily="2" charset="0"/>
              </a:rPr>
              <a:t>เครื่องบดละเอียด</a:t>
            </a:r>
          </a:p>
        </p:txBody>
      </p:sp>
      <p:sp>
        <p:nvSpPr>
          <p:cNvPr id="41" name="ลูกศรโค้งลง 40"/>
          <p:cNvSpPr/>
          <p:nvPr/>
        </p:nvSpPr>
        <p:spPr>
          <a:xfrm>
            <a:off x="2928524" y="1495588"/>
            <a:ext cx="1471259" cy="303522"/>
          </a:xfrm>
          <a:prstGeom prst="curvedDownArrow">
            <a:avLst>
              <a:gd name="adj1" fmla="val 25000"/>
              <a:gd name="adj2" fmla="val 144651"/>
              <a:gd name="adj3" fmla="val 25000"/>
            </a:avLst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endParaRPr lang="th-TH">
              <a:solidFill>
                <a:schemeClr val="tx1"/>
              </a:solidFill>
              <a:latin typeface="4815_KwangMD_Catthai" panose="02000000000000000000" pitchFamily="2" charset="0"/>
              <a:cs typeface="4815_KwangMD_Catthai" panose="02000000000000000000" pitchFamily="2" charset="0"/>
            </a:endParaRPr>
          </a:p>
        </p:txBody>
      </p:sp>
      <p:sp>
        <p:nvSpPr>
          <p:cNvPr id="42" name="ลูกศรโค้งลง 41"/>
          <p:cNvSpPr/>
          <p:nvPr/>
        </p:nvSpPr>
        <p:spPr>
          <a:xfrm>
            <a:off x="5830556" y="1522589"/>
            <a:ext cx="1471259" cy="303522"/>
          </a:xfrm>
          <a:prstGeom prst="curvedDownArrow">
            <a:avLst>
              <a:gd name="adj1" fmla="val 25000"/>
              <a:gd name="adj2" fmla="val 144651"/>
              <a:gd name="adj3" fmla="val 25000"/>
            </a:avLst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endParaRPr lang="th-TH">
              <a:solidFill>
                <a:schemeClr val="tx1"/>
              </a:solidFill>
              <a:latin typeface="4815_KwangMD_Catthai" panose="02000000000000000000" pitchFamily="2" charset="0"/>
              <a:cs typeface="4815_KwangMD_Catthai" panose="02000000000000000000" pitchFamily="2" charset="0"/>
            </a:endParaRPr>
          </a:p>
        </p:txBody>
      </p:sp>
      <p:pic>
        <p:nvPicPr>
          <p:cNvPr id="29" name="Picture 2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069" y="3669475"/>
            <a:ext cx="757714" cy="550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2550" y="3669477"/>
            <a:ext cx="745155" cy="498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1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105" y="3585365"/>
            <a:ext cx="749166" cy="562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1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941" y="3683997"/>
            <a:ext cx="669726" cy="500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269" y="2799021"/>
            <a:ext cx="737297" cy="737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503" y="2799021"/>
            <a:ext cx="628601" cy="689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2550" y="2799021"/>
            <a:ext cx="745155" cy="689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3342" y="2792457"/>
            <a:ext cx="743861" cy="743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6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069" y="2019214"/>
            <a:ext cx="757714" cy="624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7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9370" y="2046683"/>
            <a:ext cx="627179" cy="597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8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56"/>
          <a:stretch/>
        </p:blipFill>
        <p:spPr bwMode="auto">
          <a:xfrm>
            <a:off x="2302667" y="2019214"/>
            <a:ext cx="907256" cy="588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9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338198" y="1986779"/>
            <a:ext cx="612028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043608" y="341243"/>
            <a:ext cx="6984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b="1" dirty="0" smtClean="0">
                <a:solidFill>
                  <a:srgbClr val="002060"/>
                </a:solidFill>
                <a:latin typeface="4815_KwangMD_Catthai" panose="02000000000000000000" pitchFamily="2" charset="0"/>
                <a:cs typeface="4815_KwangMD_Catthai" panose="02000000000000000000" pitchFamily="2" charset="0"/>
              </a:rPr>
              <a:t>กระบวนการผลิตยาตำรับเข้ากัญชา </a:t>
            </a:r>
            <a:r>
              <a:rPr lang="en-US" sz="3600" b="1" dirty="0" smtClean="0">
                <a:solidFill>
                  <a:srgbClr val="002060"/>
                </a:solidFill>
                <a:latin typeface="4815_KwangMD_Catthai" panose="02000000000000000000" pitchFamily="2" charset="0"/>
                <a:cs typeface="4815_KwangMD_Catthai" panose="02000000000000000000" pitchFamily="2" charset="0"/>
              </a:rPr>
              <a:t>: </a:t>
            </a:r>
            <a:r>
              <a:rPr lang="th-TH" sz="3600" b="1" dirty="0" err="1" smtClean="0">
                <a:solidFill>
                  <a:srgbClr val="002060"/>
                </a:solidFill>
                <a:latin typeface="4815_KwangMD_Catthai" panose="02000000000000000000" pitchFamily="2" charset="0"/>
                <a:cs typeface="4815_KwangMD_Catthai" panose="02000000000000000000" pitchFamily="2" charset="0"/>
              </a:rPr>
              <a:t>ศุข</a:t>
            </a:r>
            <a:r>
              <a:rPr lang="th-TH" sz="3600" b="1" dirty="0" smtClean="0">
                <a:solidFill>
                  <a:srgbClr val="002060"/>
                </a:solidFill>
                <a:latin typeface="4815_KwangMD_Catthai" panose="02000000000000000000" pitchFamily="2" charset="0"/>
                <a:cs typeface="4815_KwangMD_Catthai" panose="02000000000000000000" pitchFamily="2" charset="0"/>
              </a:rPr>
              <a:t>ไส</a:t>
            </a:r>
            <a:r>
              <a:rPr lang="th-TH" sz="3600" b="1" dirty="0" err="1" smtClean="0">
                <a:solidFill>
                  <a:srgbClr val="002060"/>
                </a:solidFill>
                <a:latin typeface="4815_KwangMD_Catthai" panose="02000000000000000000" pitchFamily="2" charset="0"/>
                <a:cs typeface="4815_KwangMD_Catthai" panose="02000000000000000000" pitchFamily="2" charset="0"/>
              </a:rPr>
              <a:t>ยาศน์</a:t>
            </a:r>
            <a:endParaRPr lang="th-TH" sz="2800" b="1" dirty="0">
              <a:solidFill>
                <a:srgbClr val="002060"/>
              </a:solidFill>
              <a:latin typeface="4815_KwangMD_Catthai" panose="02000000000000000000" pitchFamily="2" charset="0"/>
              <a:cs typeface="4815_KwangMD_Catthai" panose="02000000000000000000" pitchFamily="2" charset="0"/>
            </a:endParaRPr>
          </a:p>
        </p:txBody>
      </p:sp>
      <p:cxnSp>
        <p:nvCxnSpPr>
          <p:cNvPr id="47" name="ตัวเชื่อมต่อตรง 46"/>
          <p:cNvCxnSpPr/>
          <p:nvPr/>
        </p:nvCxnSpPr>
        <p:spPr>
          <a:xfrm>
            <a:off x="754435" y="911374"/>
            <a:ext cx="741682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Picture 2" descr="E:\ARJAROHERB PRODUCT\flat icon\กัญชา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86180"/>
            <a:ext cx="601394" cy="601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2732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สี่เหลี่ยมผืนผ้า 5"/>
          <p:cNvSpPr/>
          <p:nvPr/>
        </p:nvSpPr>
        <p:spPr>
          <a:xfrm>
            <a:off x="780803" y="1059582"/>
            <a:ext cx="7768421" cy="500135"/>
          </a:xfrm>
          <a:prstGeom prst="rect">
            <a:avLst/>
          </a:prstGeom>
        </p:spPr>
        <p:txBody>
          <a:bodyPr wrap="square" lIns="68579" tIns="34289" rIns="68579" bIns="34289">
            <a:spAutoFit/>
          </a:bodyPr>
          <a:lstStyle/>
          <a:p>
            <a:r>
              <a:rPr lang="th-TH" sz="2800" b="1" dirty="0">
                <a:solidFill>
                  <a:srgbClr val="FF6600"/>
                </a:solidFill>
                <a:latin typeface="4815_KwangMD_Catthai" panose="02000000000000000000" pitchFamily="2" charset="0"/>
                <a:cs typeface="4815_KwangMD_Catthai" panose="02000000000000000000" pitchFamily="2" charset="0"/>
              </a:rPr>
              <a:t>วิธีการเตรียมตำรับ</a:t>
            </a:r>
            <a:endParaRPr lang="en-US" sz="2800" dirty="0">
              <a:solidFill>
                <a:srgbClr val="FF6600"/>
              </a:solidFill>
              <a:latin typeface="4815_KwangMD_Catthai" panose="02000000000000000000" pitchFamily="2" charset="0"/>
              <a:cs typeface="4815_KwangMD_Catthai" panose="02000000000000000000" pitchFamily="2" charset="0"/>
            </a:endParaRPr>
          </a:p>
        </p:txBody>
      </p:sp>
      <p:sp>
        <p:nvSpPr>
          <p:cNvPr id="28" name="ลูกศรขวา 27"/>
          <p:cNvSpPr/>
          <p:nvPr/>
        </p:nvSpPr>
        <p:spPr>
          <a:xfrm>
            <a:off x="3589310" y="2760926"/>
            <a:ext cx="516577" cy="427607"/>
          </a:xfrm>
          <a:prstGeom prst="rightArrow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endParaRPr lang="th-TH">
              <a:latin typeface="4815_KwangMD_Catthai" panose="02000000000000000000" pitchFamily="2" charset="0"/>
              <a:cs typeface="4815_KwangMD_Catthai" panose="02000000000000000000" pitchFamily="2" charset="0"/>
            </a:endParaRPr>
          </a:p>
        </p:txBody>
      </p:sp>
      <p:pic>
        <p:nvPicPr>
          <p:cNvPr id="29" name="Picture 2" descr="E:\ARJAROHERB PRODUCT\เครื่องมือการผลิตยา\31362_๑๙๐๓๓๑_00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3430" y="1691095"/>
            <a:ext cx="2557682" cy="2567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สี่เหลี่ยมผืนผ้า 29"/>
          <p:cNvSpPr/>
          <p:nvPr/>
        </p:nvSpPr>
        <p:spPr>
          <a:xfrm>
            <a:off x="4291564" y="4316155"/>
            <a:ext cx="2379227" cy="436418"/>
          </a:xfrm>
          <a:prstGeom prst="rect">
            <a:avLst/>
          </a:prstGeom>
          <a:solidFill>
            <a:srgbClr val="CC99FF"/>
          </a:solidFill>
          <a:ln>
            <a:solidFill>
              <a:srgbClr val="CC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r>
              <a:rPr lang="th-TH" sz="2100" dirty="0">
                <a:latin typeface="4815_KwangMD_Catthai" panose="02000000000000000000" pitchFamily="2" charset="0"/>
                <a:cs typeface="4815_KwangMD_Catthai" panose="02000000000000000000" pitchFamily="2" charset="0"/>
              </a:rPr>
              <a:t>เครื่องผสมผงยาตัว</a:t>
            </a:r>
            <a:r>
              <a:rPr lang="en-US" sz="2100" dirty="0">
                <a:latin typeface="4815_KwangMD_Catthai" panose="02000000000000000000" pitchFamily="2" charset="0"/>
                <a:cs typeface="4815_KwangMD_Catthai" panose="02000000000000000000" pitchFamily="2" charset="0"/>
              </a:rPr>
              <a:t> V</a:t>
            </a:r>
            <a:endParaRPr lang="th-TH" sz="2100" dirty="0">
              <a:latin typeface="4815_KwangMD_Catthai" panose="02000000000000000000" pitchFamily="2" charset="0"/>
              <a:cs typeface="4815_KwangMD_Catthai" panose="02000000000000000000" pitchFamily="2" charset="0"/>
            </a:endParaRPr>
          </a:p>
        </p:txBody>
      </p:sp>
      <p:pic>
        <p:nvPicPr>
          <p:cNvPr id="4098" name="Picture 2" descr="à¸à¸¥à¸à¸²à¸£à¸à¹à¸à¸«à¸²à¸£à¸¹à¸à¸ à¸²à¸à¸ªà¸³à¸«à¸£à¸±à¸ à¸à¸à¸¢à¸²à¸ªà¸¡à¸¸à¸à¹à¸à¸£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7987" y="1932817"/>
            <a:ext cx="1535842" cy="2056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ลูกศรขวา 31"/>
          <p:cNvSpPr/>
          <p:nvPr/>
        </p:nvSpPr>
        <p:spPr>
          <a:xfrm>
            <a:off x="6820797" y="2759445"/>
            <a:ext cx="516577" cy="427607"/>
          </a:xfrm>
          <a:prstGeom prst="rightArrow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endParaRPr lang="th-TH">
              <a:latin typeface="4815_KwangMD_Catthai" panose="02000000000000000000" pitchFamily="2" charset="0"/>
              <a:cs typeface="4815_KwangMD_Catthai" panose="02000000000000000000" pitchFamily="2" charset="0"/>
            </a:endParaRPr>
          </a:p>
        </p:txBody>
      </p:sp>
      <p:sp>
        <p:nvSpPr>
          <p:cNvPr id="33" name="สี่เหลี่ยมผืนผ้า 32"/>
          <p:cNvSpPr/>
          <p:nvPr/>
        </p:nvSpPr>
        <p:spPr>
          <a:xfrm>
            <a:off x="7502603" y="4334928"/>
            <a:ext cx="1368249" cy="436418"/>
          </a:xfrm>
          <a:prstGeom prst="rect">
            <a:avLst/>
          </a:prstGeom>
          <a:solidFill>
            <a:srgbClr val="CC99FF"/>
          </a:solidFill>
          <a:ln>
            <a:solidFill>
              <a:srgbClr val="CC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r>
              <a:rPr lang="th-TH" sz="2100" dirty="0">
                <a:latin typeface="4815_KwangMD_Catthai" panose="02000000000000000000" pitchFamily="2" charset="0"/>
                <a:cs typeface="4815_KwangMD_Catthai" panose="02000000000000000000" pitchFamily="2" charset="0"/>
              </a:rPr>
              <a:t>ผงยา</a:t>
            </a:r>
          </a:p>
        </p:txBody>
      </p:sp>
      <p:pic>
        <p:nvPicPr>
          <p:cNvPr id="31" name="Picture 2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069" y="3669475"/>
            <a:ext cx="757714" cy="550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2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2550" y="3669477"/>
            <a:ext cx="745155" cy="498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105" y="3585365"/>
            <a:ext cx="749166" cy="562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941" y="3683997"/>
            <a:ext cx="669726" cy="500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269" y="2799021"/>
            <a:ext cx="737297" cy="737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503" y="2799021"/>
            <a:ext cx="628601" cy="689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2550" y="2799021"/>
            <a:ext cx="745155" cy="689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3342" y="2792457"/>
            <a:ext cx="743861" cy="743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6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069" y="2019214"/>
            <a:ext cx="757714" cy="624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7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9370" y="2046683"/>
            <a:ext cx="627179" cy="597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8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56"/>
          <a:stretch/>
        </p:blipFill>
        <p:spPr bwMode="auto">
          <a:xfrm>
            <a:off x="2302667" y="2019214"/>
            <a:ext cx="907256" cy="588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9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338198" y="1986779"/>
            <a:ext cx="612028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1043608" y="341243"/>
            <a:ext cx="6984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b="1" dirty="0" smtClean="0">
                <a:solidFill>
                  <a:srgbClr val="002060"/>
                </a:solidFill>
                <a:latin typeface="4815_KwangMD_Catthai" panose="02000000000000000000" pitchFamily="2" charset="0"/>
                <a:cs typeface="4815_KwangMD_Catthai" panose="02000000000000000000" pitchFamily="2" charset="0"/>
              </a:rPr>
              <a:t>กระบวนการผลิตยาตำรับเข้ากัญชา </a:t>
            </a:r>
            <a:r>
              <a:rPr lang="en-US" sz="3600" b="1" dirty="0" smtClean="0">
                <a:solidFill>
                  <a:srgbClr val="002060"/>
                </a:solidFill>
                <a:latin typeface="4815_KwangMD_Catthai" panose="02000000000000000000" pitchFamily="2" charset="0"/>
                <a:cs typeface="4815_KwangMD_Catthai" panose="02000000000000000000" pitchFamily="2" charset="0"/>
              </a:rPr>
              <a:t>: </a:t>
            </a:r>
            <a:r>
              <a:rPr lang="th-TH" sz="3600" b="1" dirty="0" err="1" smtClean="0">
                <a:solidFill>
                  <a:srgbClr val="002060"/>
                </a:solidFill>
                <a:latin typeface="4815_KwangMD_Catthai" panose="02000000000000000000" pitchFamily="2" charset="0"/>
                <a:cs typeface="4815_KwangMD_Catthai" panose="02000000000000000000" pitchFamily="2" charset="0"/>
              </a:rPr>
              <a:t>ศุข</a:t>
            </a:r>
            <a:r>
              <a:rPr lang="th-TH" sz="3600" b="1" dirty="0" smtClean="0">
                <a:solidFill>
                  <a:srgbClr val="002060"/>
                </a:solidFill>
                <a:latin typeface="4815_KwangMD_Catthai" panose="02000000000000000000" pitchFamily="2" charset="0"/>
                <a:cs typeface="4815_KwangMD_Catthai" panose="02000000000000000000" pitchFamily="2" charset="0"/>
              </a:rPr>
              <a:t>ไส</a:t>
            </a:r>
            <a:r>
              <a:rPr lang="th-TH" sz="3600" b="1" dirty="0" err="1" smtClean="0">
                <a:solidFill>
                  <a:srgbClr val="002060"/>
                </a:solidFill>
                <a:latin typeface="4815_KwangMD_Catthai" panose="02000000000000000000" pitchFamily="2" charset="0"/>
                <a:cs typeface="4815_KwangMD_Catthai" panose="02000000000000000000" pitchFamily="2" charset="0"/>
              </a:rPr>
              <a:t>ยาศน์</a:t>
            </a:r>
            <a:endParaRPr lang="th-TH" sz="2800" b="1" dirty="0">
              <a:solidFill>
                <a:srgbClr val="002060"/>
              </a:solidFill>
              <a:latin typeface="4815_KwangMD_Catthai" panose="02000000000000000000" pitchFamily="2" charset="0"/>
              <a:cs typeface="4815_KwangMD_Catthai" panose="02000000000000000000" pitchFamily="2" charset="0"/>
            </a:endParaRPr>
          </a:p>
        </p:txBody>
      </p:sp>
      <p:cxnSp>
        <p:nvCxnSpPr>
          <p:cNvPr id="45" name="ตัวเชื่อมต่อตรง 44"/>
          <p:cNvCxnSpPr/>
          <p:nvPr/>
        </p:nvCxnSpPr>
        <p:spPr>
          <a:xfrm>
            <a:off x="754435" y="911374"/>
            <a:ext cx="741682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Picture 2" descr="E:\ARJAROHERB PRODUCT\flat icon\กัญชา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86180"/>
            <a:ext cx="601394" cy="601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5423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ch\Desktop\S__146885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97" y="1131590"/>
            <a:ext cx="4150519" cy="3111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สี่เหลี่ยมผืนผ้า 6"/>
          <p:cNvSpPr/>
          <p:nvPr/>
        </p:nvSpPr>
        <p:spPr>
          <a:xfrm>
            <a:off x="5067411" y="1418681"/>
            <a:ext cx="3632680" cy="205440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th-TH" sz="2100" b="1" dirty="0">
                <a:solidFill>
                  <a:srgbClr val="660066"/>
                </a:solidFill>
                <a:latin typeface="4815_KwangMD_Catthai" panose="02000000000000000000" pitchFamily="2" charset="0"/>
                <a:cs typeface="4815_KwangMD_Catthai" panose="02000000000000000000" pitchFamily="2" charset="0"/>
              </a:rPr>
              <a:t>อาฏานา</a:t>
            </a:r>
            <a:r>
              <a:rPr lang="th-TH" sz="2100" b="1" dirty="0" err="1">
                <a:solidFill>
                  <a:srgbClr val="660066"/>
                </a:solidFill>
                <a:latin typeface="4815_KwangMD_Catthai" panose="02000000000000000000" pitchFamily="2" charset="0"/>
                <a:cs typeface="4815_KwangMD_Catthai" panose="02000000000000000000" pitchFamily="2" charset="0"/>
              </a:rPr>
              <a:t>ฏิย</a:t>
            </a:r>
            <a:r>
              <a:rPr lang="th-TH" sz="2100" b="1" dirty="0">
                <a:solidFill>
                  <a:srgbClr val="660066"/>
                </a:solidFill>
                <a:latin typeface="4815_KwangMD_Catthai" panose="02000000000000000000" pitchFamily="2" charset="0"/>
                <a:cs typeface="4815_KwangMD_Catthai" panose="02000000000000000000" pitchFamily="2" charset="0"/>
              </a:rPr>
              <a:t>ปริตรคาถา (</a:t>
            </a:r>
            <a:r>
              <a:rPr lang="en-US" sz="2100" b="1" dirty="0">
                <a:solidFill>
                  <a:srgbClr val="660066"/>
                </a:solidFill>
                <a:latin typeface="4815_KwangMD_Catthai" panose="02000000000000000000" pitchFamily="2" charset="0"/>
                <a:cs typeface="4815_KwangMD_Catthai" panose="02000000000000000000" pitchFamily="2" charset="0"/>
              </a:rPr>
              <a:t>3</a:t>
            </a:r>
            <a:r>
              <a:rPr lang="th-TH" sz="2100" b="1" dirty="0">
                <a:solidFill>
                  <a:srgbClr val="660066"/>
                </a:solidFill>
                <a:latin typeface="4815_KwangMD_Catthai" panose="02000000000000000000" pitchFamily="2" charset="0"/>
                <a:cs typeface="4815_KwangMD_Catthai" panose="02000000000000000000" pitchFamily="2" charset="0"/>
              </a:rPr>
              <a:t> จบ)</a:t>
            </a:r>
          </a:p>
          <a:p>
            <a:r>
              <a:rPr lang="th-TH" dirty="0">
                <a:latin typeface="4815_KwangMD_Catthai" panose="02000000000000000000" pitchFamily="2" charset="0"/>
                <a:cs typeface="4815_KwangMD_Catthai" panose="02000000000000000000" pitchFamily="2" charset="0"/>
              </a:rPr>
              <a:t>สัพพะโรคะวินิมุตโต        สัพพะสันตาปะวัชชิโต</a:t>
            </a:r>
          </a:p>
          <a:p>
            <a:r>
              <a:rPr lang="th-TH" dirty="0" err="1">
                <a:latin typeface="4815_KwangMD_Catthai" panose="02000000000000000000" pitchFamily="2" charset="0"/>
                <a:cs typeface="4815_KwangMD_Catthai" panose="02000000000000000000" pitchFamily="2" charset="0"/>
              </a:rPr>
              <a:t>สัพพะเว</a:t>
            </a:r>
            <a:r>
              <a:rPr lang="th-TH" dirty="0">
                <a:latin typeface="4815_KwangMD_Catthai" panose="02000000000000000000" pitchFamily="2" charset="0"/>
                <a:cs typeface="4815_KwangMD_Catthai" panose="02000000000000000000" pitchFamily="2" charset="0"/>
              </a:rPr>
              <a:t>ระมะ</a:t>
            </a:r>
            <a:r>
              <a:rPr lang="th-TH" dirty="0" err="1">
                <a:latin typeface="4815_KwangMD_Catthai" panose="02000000000000000000" pitchFamily="2" charset="0"/>
                <a:cs typeface="4815_KwangMD_Catthai" panose="02000000000000000000" pitchFamily="2" charset="0"/>
              </a:rPr>
              <a:t>ติก</a:t>
            </a:r>
            <a:r>
              <a:rPr lang="th-TH" dirty="0">
                <a:latin typeface="4815_KwangMD_Catthai" panose="02000000000000000000" pitchFamily="2" charset="0"/>
                <a:cs typeface="4815_KwangMD_Catthai" panose="02000000000000000000" pitchFamily="2" charset="0"/>
              </a:rPr>
              <a:t>กันโต      </a:t>
            </a:r>
            <a:r>
              <a:rPr lang="th-TH" dirty="0" err="1">
                <a:latin typeface="4815_KwangMD_Catthai" panose="02000000000000000000" pitchFamily="2" charset="0"/>
                <a:cs typeface="4815_KwangMD_Catthai" panose="02000000000000000000" pitchFamily="2" charset="0"/>
              </a:rPr>
              <a:t>นิพ</a:t>
            </a:r>
            <a:r>
              <a:rPr lang="th-TH" dirty="0">
                <a:latin typeface="4815_KwangMD_Catthai" panose="02000000000000000000" pitchFamily="2" charset="0"/>
                <a:cs typeface="4815_KwangMD_Catthai" panose="02000000000000000000" pitchFamily="2" charset="0"/>
              </a:rPr>
              <a:t>พุโต จะ ตุวัง </a:t>
            </a:r>
            <a:r>
              <a:rPr lang="th-TH" dirty="0" err="1">
                <a:latin typeface="4815_KwangMD_Catthai" panose="02000000000000000000" pitchFamily="2" charset="0"/>
                <a:cs typeface="4815_KwangMD_Catthai" panose="02000000000000000000" pitchFamily="2" charset="0"/>
              </a:rPr>
              <a:t>ภะ</a:t>
            </a:r>
            <a:r>
              <a:rPr lang="th-TH" dirty="0">
                <a:latin typeface="4815_KwangMD_Catthai" panose="02000000000000000000" pitchFamily="2" charset="0"/>
                <a:cs typeface="4815_KwangMD_Catthai" panose="02000000000000000000" pitchFamily="2" charset="0"/>
              </a:rPr>
              <a:t>วะ</a:t>
            </a:r>
          </a:p>
          <a:p>
            <a:r>
              <a:rPr lang="th-TH" dirty="0">
                <a:latin typeface="4815_KwangMD_Catthai" panose="02000000000000000000" pitchFamily="2" charset="0"/>
                <a:cs typeface="4815_KwangMD_Catthai" panose="02000000000000000000" pitchFamily="2" charset="0"/>
              </a:rPr>
              <a:t>สัพพีตีโย วิวัชชันตุ         สัพพะโรโค </a:t>
            </a:r>
            <a:r>
              <a:rPr lang="th-TH" dirty="0" err="1">
                <a:latin typeface="4815_KwangMD_Catthai" panose="02000000000000000000" pitchFamily="2" charset="0"/>
                <a:cs typeface="4815_KwangMD_Catthai" panose="02000000000000000000" pitchFamily="2" charset="0"/>
              </a:rPr>
              <a:t>วินัส</a:t>
            </a:r>
            <a:r>
              <a:rPr lang="th-TH" dirty="0">
                <a:latin typeface="4815_KwangMD_Catthai" panose="02000000000000000000" pitchFamily="2" charset="0"/>
                <a:cs typeface="4815_KwangMD_Catthai" panose="02000000000000000000" pitchFamily="2" charset="0"/>
              </a:rPr>
              <a:t>สะตุ</a:t>
            </a:r>
          </a:p>
          <a:p>
            <a:r>
              <a:rPr lang="th-TH" dirty="0">
                <a:latin typeface="4815_KwangMD_Catthai" panose="02000000000000000000" pitchFamily="2" charset="0"/>
                <a:cs typeface="4815_KwangMD_Catthai" panose="02000000000000000000" pitchFamily="2" charset="0"/>
              </a:rPr>
              <a:t>มา เต </a:t>
            </a:r>
            <a:r>
              <a:rPr lang="th-TH" dirty="0" err="1">
                <a:latin typeface="4815_KwangMD_Catthai" panose="02000000000000000000" pitchFamily="2" charset="0"/>
                <a:cs typeface="4815_KwangMD_Catthai" panose="02000000000000000000" pitchFamily="2" charset="0"/>
              </a:rPr>
              <a:t>ภะ</a:t>
            </a:r>
            <a:r>
              <a:rPr lang="th-TH" dirty="0">
                <a:latin typeface="4815_KwangMD_Catthai" panose="02000000000000000000" pitchFamily="2" charset="0"/>
                <a:cs typeface="4815_KwangMD_Catthai" panose="02000000000000000000" pitchFamily="2" charset="0"/>
              </a:rPr>
              <a:t>วัต</a:t>
            </a:r>
            <a:r>
              <a:rPr lang="th-TH" dirty="0" err="1">
                <a:latin typeface="4815_KwangMD_Catthai" panose="02000000000000000000" pitchFamily="2" charset="0"/>
                <a:cs typeface="4815_KwangMD_Catthai" panose="02000000000000000000" pitchFamily="2" charset="0"/>
              </a:rPr>
              <a:t>ตวัน</a:t>
            </a:r>
            <a:r>
              <a:rPr lang="th-TH" dirty="0">
                <a:latin typeface="4815_KwangMD_Catthai" panose="02000000000000000000" pitchFamily="2" charset="0"/>
                <a:cs typeface="4815_KwangMD_Catthai" panose="02000000000000000000" pitchFamily="2" charset="0"/>
              </a:rPr>
              <a:t>ตะราโย    สุขี ทีฆายุโก </a:t>
            </a:r>
            <a:r>
              <a:rPr lang="th-TH" dirty="0" err="1">
                <a:latin typeface="4815_KwangMD_Catthai" panose="02000000000000000000" pitchFamily="2" charset="0"/>
                <a:cs typeface="4815_KwangMD_Catthai" panose="02000000000000000000" pitchFamily="2" charset="0"/>
              </a:rPr>
              <a:t>ภะ</a:t>
            </a:r>
            <a:r>
              <a:rPr lang="th-TH" dirty="0">
                <a:latin typeface="4815_KwangMD_Catthai" panose="02000000000000000000" pitchFamily="2" charset="0"/>
                <a:cs typeface="4815_KwangMD_Catthai" panose="02000000000000000000" pitchFamily="2" charset="0"/>
              </a:rPr>
              <a:t>วะ</a:t>
            </a:r>
          </a:p>
          <a:p>
            <a:r>
              <a:rPr lang="th-TH" dirty="0" err="1">
                <a:latin typeface="4815_KwangMD_Catthai" panose="02000000000000000000" pitchFamily="2" charset="0"/>
                <a:cs typeface="4815_KwangMD_Catthai" panose="02000000000000000000" pitchFamily="2" charset="0"/>
              </a:rPr>
              <a:t>อะภิ</a:t>
            </a:r>
            <a:r>
              <a:rPr lang="th-TH" dirty="0">
                <a:latin typeface="4815_KwangMD_Catthai" panose="02000000000000000000" pitchFamily="2" charset="0"/>
                <a:cs typeface="4815_KwangMD_Catthai" panose="02000000000000000000" pitchFamily="2" charset="0"/>
              </a:rPr>
              <a:t>วาทะนะสี</a:t>
            </a:r>
            <a:r>
              <a:rPr lang="th-TH" dirty="0" err="1">
                <a:latin typeface="4815_KwangMD_Catthai" panose="02000000000000000000" pitchFamily="2" charset="0"/>
                <a:cs typeface="4815_KwangMD_Catthai" panose="02000000000000000000" pitchFamily="2" charset="0"/>
              </a:rPr>
              <a:t>ลิส</a:t>
            </a:r>
            <a:r>
              <a:rPr lang="th-TH" dirty="0">
                <a:latin typeface="4815_KwangMD_Catthai" panose="02000000000000000000" pitchFamily="2" charset="0"/>
                <a:cs typeface="4815_KwangMD_Catthai" panose="02000000000000000000" pitchFamily="2" charset="0"/>
              </a:rPr>
              <a:t>สะ         นิจจัง </a:t>
            </a:r>
            <a:r>
              <a:rPr lang="th-TH" dirty="0" err="1">
                <a:latin typeface="4815_KwangMD_Catthai" panose="02000000000000000000" pitchFamily="2" charset="0"/>
                <a:cs typeface="4815_KwangMD_Catthai" panose="02000000000000000000" pitchFamily="2" charset="0"/>
              </a:rPr>
              <a:t>วุฑฒา</a:t>
            </a:r>
            <a:r>
              <a:rPr lang="th-TH" dirty="0">
                <a:latin typeface="4815_KwangMD_Catthai" panose="02000000000000000000" pitchFamily="2" charset="0"/>
                <a:cs typeface="4815_KwangMD_Catthai" panose="02000000000000000000" pitchFamily="2" charset="0"/>
              </a:rPr>
              <a:t>ปะ</a:t>
            </a:r>
            <a:r>
              <a:rPr lang="th-TH" dirty="0" err="1">
                <a:latin typeface="4815_KwangMD_Catthai" panose="02000000000000000000" pitchFamily="2" charset="0"/>
                <a:cs typeface="4815_KwangMD_Catthai" panose="02000000000000000000" pitchFamily="2" charset="0"/>
              </a:rPr>
              <a:t>จายิ</a:t>
            </a:r>
            <a:r>
              <a:rPr lang="th-TH" dirty="0">
                <a:latin typeface="4815_KwangMD_Catthai" panose="02000000000000000000" pitchFamily="2" charset="0"/>
                <a:cs typeface="4815_KwangMD_Catthai" panose="02000000000000000000" pitchFamily="2" charset="0"/>
              </a:rPr>
              <a:t>โน</a:t>
            </a:r>
          </a:p>
          <a:p>
            <a:r>
              <a:rPr lang="th-TH" dirty="0" err="1">
                <a:latin typeface="4815_KwangMD_Catthai" panose="02000000000000000000" pitchFamily="2" charset="0"/>
                <a:cs typeface="4815_KwangMD_Catthai" panose="02000000000000000000" pitchFamily="2" charset="0"/>
              </a:rPr>
              <a:t>จัต</a:t>
            </a:r>
            <a:r>
              <a:rPr lang="th-TH" dirty="0">
                <a:latin typeface="4815_KwangMD_Catthai" panose="02000000000000000000" pitchFamily="2" charset="0"/>
                <a:cs typeface="4815_KwangMD_Catthai" panose="02000000000000000000" pitchFamily="2" charset="0"/>
              </a:rPr>
              <a:t>ตาโร </a:t>
            </a:r>
            <a:r>
              <a:rPr lang="th-TH" dirty="0" err="1">
                <a:latin typeface="4815_KwangMD_Catthai" panose="02000000000000000000" pitchFamily="2" charset="0"/>
                <a:cs typeface="4815_KwangMD_Catthai" panose="02000000000000000000" pitchFamily="2" charset="0"/>
              </a:rPr>
              <a:t>ธัม</a:t>
            </a:r>
            <a:r>
              <a:rPr lang="th-TH" dirty="0">
                <a:latin typeface="4815_KwangMD_Catthai" panose="02000000000000000000" pitchFamily="2" charset="0"/>
                <a:cs typeface="4815_KwangMD_Catthai" panose="02000000000000000000" pitchFamily="2" charset="0"/>
              </a:rPr>
              <a:t>มา </a:t>
            </a:r>
            <a:r>
              <a:rPr lang="th-TH" dirty="0" err="1">
                <a:latin typeface="4815_KwangMD_Catthai" panose="02000000000000000000" pitchFamily="2" charset="0"/>
                <a:cs typeface="4815_KwangMD_Catthai" panose="02000000000000000000" pitchFamily="2" charset="0"/>
              </a:rPr>
              <a:t>วัฑฒัน</a:t>
            </a:r>
            <a:r>
              <a:rPr lang="th-TH" dirty="0">
                <a:latin typeface="4815_KwangMD_Catthai" panose="02000000000000000000" pitchFamily="2" charset="0"/>
                <a:cs typeface="4815_KwangMD_Catthai" panose="02000000000000000000" pitchFamily="2" charset="0"/>
              </a:rPr>
              <a:t>ติ    อายุ </a:t>
            </a:r>
            <a:r>
              <a:rPr lang="th-TH" dirty="0" err="1">
                <a:latin typeface="4815_KwangMD_Catthai" panose="02000000000000000000" pitchFamily="2" charset="0"/>
                <a:cs typeface="4815_KwangMD_Catthai" panose="02000000000000000000" pitchFamily="2" charset="0"/>
              </a:rPr>
              <a:t>วัณโณ</a:t>
            </a:r>
            <a:r>
              <a:rPr lang="th-TH" dirty="0">
                <a:latin typeface="4815_KwangMD_Catthai" panose="02000000000000000000" pitchFamily="2" charset="0"/>
                <a:cs typeface="4815_KwangMD_Catthai" panose="02000000000000000000" pitchFamily="2" charset="0"/>
              </a:rPr>
              <a:t> สุขัง พะลัง 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608" y="341243"/>
            <a:ext cx="6984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b="1" dirty="0" smtClean="0">
                <a:solidFill>
                  <a:srgbClr val="002060"/>
                </a:solidFill>
                <a:latin typeface="4815_KwangMD_Catthai" panose="02000000000000000000" pitchFamily="2" charset="0"/>
                <a:cs typeface="4815_KwangMD_Catthai" panose="02000000000000000000" pitchFamily="2" charset="0"/>
              </a:rPr>
              <a:t>กระบวนการผลิตยาตำรับเข้ากัญชา </a:t>
            </a:r>
            <a:r>
              <a:rPr lang="en-US" sz="3600" b="1" dirty="0" smtClean="0">
                <a:solidFill>
                  <a:srgbClr val="002060"/>
                </a:solidFill>
                <a:latin typeface="4815_KwangMD_Catthai" panose="02000000000000000000" pitchFamily="2" charset="0"/>
                <a:cs typeface="4815_KwangMD_Catthai" panose="02000000000000000000" pitchFamily="2" charset="0"/>
              </a:rPr>
              <a:t>: </a:t>
            </a:r>
            <a:r>
              <a:rPr lang="th-TH" sz="3600" b="1" dirty="0" err="1" smtClean="0">
                <a:solidFill>
                  <a:srgbClr val="002060"/>
                </a:solidFill>
                <a:latin typeface="4815_KwangMD_Catthai" panose="02000000000000000000" pitchFamily="2" charset="0"/>
                <a:cs typeface="4815_KwangMD_Catthai" panose="02000000000000000000" pitchFamily="2" charset="0"/>
              </a:rPr>
              <a:t>ศุข</a:t>
            </a:r>
            <a:r>
              <a:rPr lang="th-TH" sz="3600" b="1" dirty="0" smtClean="0">
                <a:solidFill>
                  <a:srgbClr val="002060"/>
                </a:solidFill>
                <a:latin typeface="4815_KwangMD_Catthai" panose="02000000000000000000" pitchFamily="2" charset="0"/>
                <a:cs typeface="4815_KwangMD_Catthai" panose="02000000000000000000" pitchFamily="2" charset="0"/>
              </a:rPr>
              <a:t>ไส</a:t>
            </a:r>
            <a:r>
              <a:rPr lang="th-TH" sz="3600" b="1" dirty="0" err="1" smtClean="0">
                <a:solidFill>
                  <a:srgbClr val="002060"/>
                </a:solidFill>
                <a:latin typeface="4815_KwangMD_Catthai" panose="02000000000000000000" pitchFamily="2" charset="0"/>
                <a:cs typeface="4815_KwangMD_Catthai" panose="02000000000000000000" pitchFamily="2" charset="0"/>
              </a:rPr>
              <a:t>ยาศน์</a:t>
            </a:r>
            <a:endParaRPr lang="th-TH" sz="2800" b="1" dirty="0">
              <a:solidFill>
                <a:srgbClr val="002060"/>
              </a:solidFill>
              <a:latin typeface="4815_KwangMD_Catthai" panose="02000000000000000000" pitchFamily="2" charset="0"/>
              <a:cs typeface="4815_KwangMD_Catthai" panose="02000000000000000000" pitchFamily="2" charset="0"/>
            </a:endParaRPr>
          </a:p>
        </p:txBody>
      </p:sp>
      <p:cxnSp>
        <p:nvCxnSpPr>
          <p:cNvPr id="11" name="ตัวเชื่อมต่อตรง 10"/>
          <p:cNvCxnSpPr/>
          <p:nvPr/>
        </p:nvCxnSpPr>
        <p:spPr>
          <a:xfrm>
            <a:off x="754435" y="911374"/>
            <a:ext cx="741682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E:\ARJAROHERB PRODUCT\flat icon\กัญชา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86180"/>
            <a:ext cx="601394" cy="601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สี่เหลี่ยมผืนผ้า 12"/>
          <p:cNvSpPr/>
          <p:nvPr/>
        </p:nvSpPr>
        <p:spPr>
          <a:xfrm>
            <a:off x="-3371" y="4803998"/>
            <a:ext cx="9144000" cy="339502"/>
          </a:xfrm>
          <a:prstGeom prst="rect">
            <a:avLst/>
          </a:prstGeom>
          <a:solidFill>
            <a:srgbClr val="00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4" name="สี่เหลี่ยมผืนผ้า 13"/>
          <p:cNvSpPr/>
          <p:nvPr/>
        </p:nvSpPr>
        <p:spPr>
          <a:xfrm>
            <a:off x="-3371" y="4371950"/>
            <a:ext cx="9144000" cy="144016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5" name="สี่เหลี่ยมผืนผ้า 14"/>
          <p:cNvSpPr/>
          <p:nvPr/>
        </p:nvSpPr>
        <p:spPr>
          <a:xfrm>
            <a:off x="-15246" y="4587974"/>
            <a:ext cx="9180512" cy="14401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24453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0" descr="à¸à¸¥à¸à¸²à¸£à¸à¹à¸à¸«à¸²à¸£à¸¹à¸à¸ à¸²à¸à¸ªà¸³à¸«à¸£à¸±à¸ à¸­à¸¸à¸à¸à¸´à¸"/>
          <p:cNvSpPr>
            <a:spLocks noChangeAspect="1" noChangeArrowheads="1"/>
          </p:cNvSpPr>
          <p:nvPr/>
        </p:nvSpPr>
        <p:spPr bwMode="auto">
          <a:xfrm>
            <a:off x="142875" y="-159544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79" tIns="34289" rIns="68579" bIns="34289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pic>
        <p:nvPicPr>
          <p:cNvPr id="25" name="Picture 2" descr="à¸à¸¥à¸à¸²à¸£à¸à¹à¸à¸«à¸²à¸£à¸¹à¸à¸ à¸²à¸à¸ªà¸³à¸«à¸£à¸±à¸ à¸à¸à¸¢à¸²à¸ªà¸¡à¸¸à¸à¹à¸à¸£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882" y="1977350"/>
            <a:ext cx="1535842" cy="2235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สี่เหลี่ยมผืนผ้า 25"/>
          <p:cNvSpPr/>
          <p:nvPr/>
        </p:nvSpPr>
        <p:spPr>
          <a:xfrm>
            <a:off x="879131" y="4477423"/>
            <a:ext cx="1368249" cy="436418"/>
          </a:xfrm>
          <a:prstGeom prst="rect">
            <a:avLst/>
          </a:prstGeom>
          <a:solidFill>
            <a:srgbClr val="9999FF"/>
          </a:solidFill>
          <a:ln>
            <a:solidFill>
              <a:srgbClr val="99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r>
              <a:rPr lang="th-TH" sz="2100" dirty="0">
                <a:latin typeface="4815_KwangMD_Catthai" panose="02000000000000000000" pitchFamily="2" charset="0"/>
                <a:cs typeface="4815_KwangMD_Catthai" panose="02000000000000000000" pitchFamily="2" charset="0"/>
              </a:rPr>
              <a:t>ผงยา</a:t>
            </a: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9146" y="1959429"/>
            <a:ext cx="2248346" cy="2253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2951" y="1780325"/>
            <a:ext cx="2556272" cy="2432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สี่เหลี่ยมผืนผ้า 15"/>
          <p:cNvSpPr/>
          <p:nvPr/>
        </p:nvSpPr>
        <p:spPr>
          <a:xfrm>
            <a:off x="3151419" y="4462150"/>
            <a:ext cx="2379227" cy="436418"/>
          </a:xfrm>
          <a:prstGeom prst="rect">
            <a:avLst/>
          </a:prstGeom>
          <a:solidFill>
            <a:srgbClr val="9999FF"/>
          </a:solidFill>
          <a:ln>
            <a:solidFill>
              <a:srgbClr val="99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r>
              <a:rPr lang="th-TH" sz="2100" dirty="0">
                <a:latin typeface="4815_KwangMD_Catthai" panose="02000000000000000000" pitchFamily="2" charset="0"/>
                <a:cs typeface="4815_KwangMD_Catthai" panose="02000000000000000000" pitchFamily="2" charset="0"/>
              </a:rPr>
              <a:t>เครื่องร่อนผงยา</a:t>
            </a:r>
          </a:p>
        </p:txBody>
      </p:sp>
      <p:sp>
        <p:nvSpPr>
          <p:cNvPr id="17" name="สี่เหลี่ยมผืนผ้า 16"/>
          <p:cNvSpPr/>
          <p:nvPr/>
        </p:nvSpPr>
        <p:spPr>
          <a:xfrm>
            <a:off x="6162172" y="4462149"/>
            <a:ext cx="2379227" cy="436418"/>
          </a:xfrm>
          <a:prstGeom prst="rect">
            <a:avLst/>
          </a:prstGeom>
          <a:solidFill>
            <a:srgbClr val="9999FF"/>
          </a:solidFill>
          <a:ln>
            <a:solidFill>
              <a:srgbClr val="99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r>
              <a:rPr lang="th-TH" sz="2100" dirty="0">
                <a:latin typeface="4815_KwangMD_Catthai" panose="02000000000000000000" pitchFamily="2" charset="0"/>
                <a:cs typeface="4815_KwangMD_Catthai" panose="02000000000000000000" pitchFamily="2" charset="0"/>
              </a:rPr>
              <a:t>เครื่องบรรจุผงยาลงซอง</a:t>
            </a:r>
          </a:p>
        </p:txBody>
      </p:sp>
      <p:sp>
        <p:nvSpPr>
          <p:cNvPr id="18" name="ลูกศรขวา 17"/>
          <p:cNvSpPr/>
          <p:nvPr/>
        </p:nvSpPr>
        <p:spPr>
          <a:xfrm>
            <a:off x="2622414" y="2872296"/>
            <a:ext cx="516577" cy="427607"/>
          </a:xfrm>
          <a:prstGeom prst="rightArrow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endParaRPr lang="th-TH"/>
          </a:p>
        </p:txBody>
      </p:sp>
      <p:sp>
        <p:nvSpPr>
          <p:cNvPr id="19" name="ลูกศรขวา 18"/>
          <p:cNvSpPr/>
          <p:nvPr/>
        </p:nvSpPr>
        <p:spPr>
          <a:xfrm>
            <a:off x="5672319" y="2872296"/>
            <a:ext cx="516577" cy="427607"/>
          </a:xfrm>
          <a:prstGeom prst="rightArrow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endParaRPr lang="th-TH"/>
          </a:p>
        </p:txBody>
      </p:sp>
      <p:sp>
        <p:nvSpPr>
          <p:cNvPr id="20" name="สี่เหลี่ยมผืนผ้า 19"/>
          <p:cNvSpPr/>
          <p:nvPr/>
        </p:nvSpPr>
        <p:spPr>
          <a:xfrm>
            <a:off x="780803" y="1059582"/>
            <a:ext cx="7768421" cy="500135"/>
          </a:xfrm>
          <a:prstGeom prst="rect">
            <a:avLst/>
          </a:prstGeom>
        </p:spPr>
        <p:txBody>
          <a:bodyPr wrap="square" lIns="68579" tIns="34289" rIns="68579" bIns="34289">
            <a:spAutoFit/>
          </a:bodyPr>
          <a:lstStyle/>
          <a:p>
            <a:r>
              <a:rPr lang="th-TH" sz="2800" b="1" dirty="0">
                <a:solidFill>
                  <a:srgbClr val="FF6600"/>
                </a:solidFill>
                <a:latin typeface="4815_KwangMD_Catthai" panose="02000000000000000000" pitchFamily="2" charset="0"/>
                <a:cs typeface="4815_KwangMD_Catthai" panose="02000000000000000000" pitchFamily="2" charset="0"/>
              </a:rPr>
              <a:t>วิธีการเตรียมตำรับ</a:t>
            </a:r>
            <a:endParaRPr lang="en-US" sz="2800" dirty="0">
              <a:solidFill>
                <a:srgbClr val="FF6600"/>
              </a:solidFill>
              <a:latin typeface="4815_KwangMD_Catthai" panose="02000000000000000000" pitchFamily="2" charset="0"/>
              <a:cs typeface="4815_KwangMD_Catthai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43608" y="341243"/>
            <a:ext cx="6984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b="1" dirty="0" smtClean="0">
                <a:solidFill>
                  <a:srgbClr val="002060"/>
                </a:solidFill>
                <a:latin typeface="4815_KwangMD_Catthai" panose="02000000000000000000" pitchFamily="2" charset="0"/>
                <a:cs typeface="4815_KwangMD_Catthai" panose="02000000000000000000" pitchFamily="2" charset="0"/>
              </a:rPr>
              <a:t>กระบวนการผลิตยาตำรับเข้ากัญชา </a:t>
            </a:r>
            <a:r>
              <a:rPr lang="en-US" sz="3600" b="1" dirty="0" smtClean="0">
                <a:solidFill>
                  <a:srgbClr val="002060"/>
                </a:solidFill>
                <a:latin typeface="4815_KwangMD_Catthai" panose="02000000000000000000" pitchFamily="2" charset="0"/>
                <a:cs typeface="4815_KwangMD_Catthai" panose="02000000000000000000" pitchFamily="2" charset="0"/>
              </a:rPr>
              <a:t>: </a:t>
            </a:r>
            <a:r>
              <a:rPr lang="th-TH" sz="3600" b="1" dirty="0" err="1" smtClean="0">
                <a:solidFill>
                  <a:srgbClr val="002060"/>
                </a:solidFill>
                <a:latin typeface="4815_KwangMD_Catthai" panose="02000000000000000000" pitchFamily="2" charset="0"/>
                <a:cs typeface="4815_KwangMD_Catthai" panose="02000000000000000000" pitchFamily="2" charset="0"/>
              </a:rPr>
              <a:t>ศุข</a:t>
            </a:r>
            <a:r>
              <a:rPr lang="th-TH" sz="3600" b="1" dirty="0" smtClean="0">
                <a:solidFill>
                  <a:srgbClr val="002060"/>
                </a:solidFill>
                <a:latin typeface="4815_KwangMD_Catthai" panose="02000000000000000000" pitchFamily="2" charset="0"/>
                <a:cs typeface="4815_KwangMD_Catthai" panose="02000000000000000000" pitchFamily="2" charset="0"/>
              </a:rPr>
              <a:t>ไส</a:t>
            </a:r>
            <a:r>
              <a:rPr lang="th-TH" sz="3600" b="1" dirty="0" err="1" smtClean="0">
                <a:solidFill>
                  <a:srgbClr val="002060"/>
                </a:solidFill>
                <a:latin typeface="4815_KwangMD_Catthai" panose="02000000000000000000" pitchFamily="2" charset="0"/>
                <a:cs typeface="4815_KwangMD_Catthai" panose="02000000000000000000" pitchFamily="2" charset="0"/>
              </a:rPr>
              <a:t>ยาศน์</a:t>
            </a:r>
            <a:endParaRPr lang="th-TH" sz="2800" b="1" dirty="0">
              <a:solidFill>
                <a:srgbClr val="002060"/>
              </a:solidFill>
              <a:latin typeface="4815_KwangMD_Catthai" panose="02000000000000000000" pitchFamily="2" charset="0"/>
              <a:cs typeface="4815_KwangMD_Catthai" panose="02000000000000000000" pitchFamily="2" charset="0"/>
            </a:endParaRPr>
          </a:p>
        </p:txBody>
      </p:sp>
      <p:cxnSp>
        <p:nvCxnSpPr>
          <p:cNvPr id="22" name="ตัวเชื่อมต่อตรง 21"/>
          <p:cNvCxnSpPr/>
          <p:nvPr/>
        </p:nvCxnSpPr>
        <p:spPr>
          <a:xfrm>
            <a:off x="754435" y="911374"/>
            <a:ext cx="741682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" descr="E:\ARJAROHERB PRODUCT\flat icon\กัญชา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86180"/>
            <a:ext cx="601394" cy="601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1473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5468425" y="1852377"/>
            <a:ext cx="2930237" cy="579094"/>
          </a:xfrm>
          <a:prstGeom prst="rect">
            <a:avLst/>
          </a:prstGeom>
          <a:solidFill>
            <a:srgbClr val="FF5050"/>
          </a:solidFill>
          <a:ln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r>
              <a:rPr lang="th-TH" sz="3000" dirty="0">
                <a:latin typeface="4815_KwangMD_Catthai" panose="02000000000000000000" pitchFamily="2" charset="0"/>
                <a:cs typeface="4815_KwangMD_Catthai" panose="02000000000000000000" pitchFamily="2" charset="0"/>
              </a:rPr>
              <a:t>ฉายรังสีแก</a:t>
            </a:r>
            <a:r>
              <a:rPr lang="th-TH" sz="3000" dirty="0" err="1">
                <a:latin typeface="4815_KwangMD_Catthai" panose="02000000000000000000" pitchFamily="2" charset="0"/>
                <a:cs typeface="4815_KwangMD_Catthai" panose="02000000000000000000" pitchFamily="2" charset="0"/>
              </a:rPr>
              <a:t>รมม่า</a:t>
            </a:r>
            <a:endParaRPr lang="th-TH" sz="3000" dirty="0">
              <a:latin typeface="4815_KwangMD_Catthai" panose="02000000000000000000" pitchFamily="2" charset="0"/>
              <a:cs typeface="4815_KwangMD_Catthai" panose="02000000000000000000" pitchFamily="2" charset="0"/>
            </a:endParaRPr>
          </a:p>
        </p:txBody>
      </p:sp>
      <p:sp>
        <p:nvSpPr>
          <p:cNvPr id="13" name="สี่เหลี่ยมผืนผ้า 12"/>
          <p:cNvSpPr/>
          <p:nvPr/>
        </p:nvSpPr>
        <p:spPr>
          <a:xfrm>
            <a:off x="5468425" y="2938971"/>
            <a:ext cx="2930237" cy="579094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r>
              <a:rPr lang="th-TH" sz="2100" dirty="0">
                <a:latin typeface="4815_KwangMD_Catthai" panose="02000000000000000000" pitchFamily="2" charset="0"/>
                <a:cs typeface="4815_KwangMD_Catthai" panose="02000000000000000000" pitchFamily="2" charset="0"/>
              </a:rPr>
              <a:t>ใช้ในการรักษาของผู้ประกอบวิชาชีพ</a:t>
            </a:r>
          </a:p>
        </p:txBody>
      </p:sp>
      <p:sp>
        <p:nvSpPr>
          <p:cNvPr id="16" name="สี่เหลี่ยมผืนผ้า 15"/>
          <p:cNvSpPr/>
          <p:nvPr/>
        </p:nvSpPr>
        <p:spPr>
          <a:xfrm>
            <a:off x="5477331" y="3685632"/>
            <a:ext cx="2930237" cy="579094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r>
              <a:rPr lang="th-TH" sz="2100" dirty="0">
                <a:latin typeface="4815_KwangMD_Catthai" panose="02000000000000000000" pitchFamily="2" charset="0"/>
                <a:cs typeface="4815_KwangMD_Catthai" panose="02000000000000000000" pitchFamily="2" charset="0"/>
              </a:rPr>
              <a:t>ใช้ในการศึกษาวิจัยในมนุษย์</a:t>
            </a:r>
          </a:p>
        </p:txBody>
      </p:sp>
      <p:sp>
        <p:nvSpPr>
          <p:cNvPr id="6" name="ลูกศรขวา 5"/>
          <p:cNvSpPr/>
          <p:nvPr/>
        </p:nvSpPr>
        <p:spPr>
          <a:xfrm>
            <a:off x="4829700" y="1870190"/>
            <a:ext cx="534389" cy="530019"/>
          </a:xfrm>
          <a:prstGeom prst="rightArrow">
            <a:avLst/>
          </a:prstGeom>
          <a:solidFill>
            <a:srgbClr val="3333FF"/>
          </a:solidFill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endParaRPr lang="th-TH"/>
          </a:p>
        </p:txBody>
      </p:sp>
      <p:sp>
        <p:nvSpPr>
          <p:cNvPr id="7" name="ลูกศรลง 6"/>
          <p:cNvSpPr/>
          <p:nvPr/>
        </p:nvSpPr>
        <p:spPr>
          <a:xfrm>
            <a:off x="6577284" y="2591790"/>
            <a:ext cx="543296" cy="258289"/>
          </a:xfrm>
          <a:prstGeom prst="downArrow">
            <a:avLst/>
          </a:prstGeom>
          <a:solidFill>
            <a:srgbClr val="3333FF"/>
          </a:solidFill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endParaRPr lang="th-TH"/>
          </a:p>
        </p:txBody>
      </p:sp>
      <p:pic>
        <p:nvPicPr>
          <p:cNvPr id="1026" name="Picture 2" descr="C:\Users\ch\Desktop\S__146885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82" y="1833293"/>
            <a:ext cx="1899595" cy="226589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ch\Desktop\S__146885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476673" y="2005334"/>
            <a:ext cx="2265900" cy="189959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สี่เหลี่ยมผืนผ้า 11"/>
          <p:cNvSpPr/>
          <p:nvPr/>
        </p:nvSpPr>
        <p:spPr>
          <a:xfrm>
            <a:off x="780803" y="1059582"/>
            <a:ext cx="7768421" cy="500135"/>
          </a:xfrm>
          <a:prstGeom prst="rect">
            <a:avLst/>
          </a:prstGeom>
        </p:spPr>
        <p:txBody>
          <a:bodyPr wrap="square" lIns="68579" tIns="34289" rIns="68579" bIns="34289">
            <a:spAutoFit/>
          </a:bodyPr>
          <a:lstStyle/>
          <a:p>
            <a:r>
              <a:rPr lang="th-TH" sz="2800" b="1" dirty="0" smtClean="0">
                <a:solidFill>
                  <a:srgbClr val="FF6600"/>
                </a:solidFill>
                <a:latin typeface="4815_KwangMD_Catthai" panose="02000000000000000000" pitchFamily="2" charset="0"/>
                <a:cs typeface="4815_KwangMD_Catthai" panose="02000000000000000000" pitchFamily="2" charset="0"/>
              </a:rPr>
              <a:t>ผลิตภัณฑ์สำเร็จรูป</a:t>
            </a:r>
            <a:endParaRPr lang="en-US" sz="2800" dirty="0">
              <a:solidFill>
                <a:srgbClr val="FF6600"/>
              </a:solidFill>
              <a:latin typeface="4815_KwangMD_Catthai" panose="02000000000000000000" pitchFamily="2" charset="0"/>
              <a:cs typeface="4815_KwangMD_Catthai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43608" y="341243"/>
            <a:ext cx="6984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b="1" dirty="0" smtClean="0">
                <a:solidFill>
                  <a:srgbClr val="002060"/>
                </a:solidFill>
                <a:latin typeface="4815_KwangMD_Catthai" panose="02000000000000000000" pitchFamily="2" charset="0"/>
                <a:cs typeface="4815_KwangMD_Catthai" panose="02000000000000000000" pitchFamily="2" charset="0"/>
              </a:rPr>
              <a:t>กระบวนการผลิตยาตำรับเข้ากัญชา </a:t>
            </a:r>
            <a:r>
              <a:rPr lang="en-US" sz="3600" b="1" dirty="0" smtClean="0">
                <a:solidFill>
                  <a:srgbClr val="002060"/>
                </a:solidFill>
                <a:latin typeface="4815_KwangMD_Catthai" panose="02000000000000000000" pitchFamily="2" charset="0"/>
                <a:cs typeface="4815_KwangMD_Catthai" panose="02000000000000000000" pitchFamily="2" charset="0"/>
              </a:rPr>
              <a:t>: </a:t>
            </a:r>
            <a:r>
              <a:rPr lang="th-TH" sz="3600" b="1" dirty="0" err="1" smtClean="0">
                <a:solidFill>
                  <a:srgbClr val="002060"/>
                </a:solidFill>
                <a:latin typeface="4815_KwangMD_Catthai" panose="02000000000000000000" pitchFamily="2" charset="0"/>
                <a:cs typeface="4815_KwangMD_Catthai" panose="02000000000000000000" pitchFamily="2" charset="0"/>
              </a:rPr>
              <a:t>ศุข</a:t>
            </a:r>
            <a:r>
              <a:rPr lang="th-TH" sz="3600" b="1" dirty="0" smtClean="0">
                <a:solidFill>
                  <a:srgbClr val="002060"/>
                </a:solidFill>
                <a:latin typeface="4815_KwangMD_Catthai" panose="02000000000000000000" pitchFamily="2" charset="0"/>
                <a:cs typeface="4815_KwangMD_Catthai" panose="02000000000000000000" pitchFamily="2" charset="0"/>
              </a:rPr>
              <a:t>ไส</a:t>
            </a:r>
            <a:r>
              <a:rPr lang="th-TH" sz="3600" b="1" dirty="0" err="1" smtClean="0">
                <a:solidFill>
                  <a:srgbClr val="002060"/>
                </a:solidFill>
                <a:latin typeface="4815_KwangMD_Catthai" panose="02000000000000000000" pitchFamily="2" charset="0"/>
                <a:cs typeface="4815_KwangMD_Catthai" panose="02000000000000000000" pitchFamily="2" charset="0"/>
              </a:rPr>
              <a:t>ยาศน์</a:t>
            </a:r>
            <a:endParaRPr lang="th-TH" sz="2800" b="1" dirty="0">
              <a:solidFill>
                <a:srgbClr val="002060"/>
              </a:solidFill>
              <a:latin typeface="4815_KwangMD_Catthai" panose="02000000000000000000" pitchFamily="2" charset="0"/>
              <a:cs typeface="4815_KwangMD_Catthai" panose="02000000000000000000" pitchFamily="2" charset="0"/>
            </a:endParaRPr>
          </a:p>
        </p:txBody>
      </p:sp>
      <p:cxnSp>
        <p:nvCxnSpPr>
          <p:cNvPr id="18" name="ตัวเชื่อมต่อตรง 17"/>
          <p:cNvCxnSpPr/>
          <p:nvPr/>
        </p:nvCxnSpPr>
        <p:spPr>
          <a:xfrm>
            <a:off x="754435" y="911374"/>
            <a:ext cx="741682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2" descr="E:\ARJAROHERB PRODUCT\flat icon\กัญชา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86180"/>
            <a:ext cx="601394" cy="601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0757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ch\Desktop\S__146885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3604" y="1624544"/>
            <a:ext cx="2568302" cy="3168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ch\Desktop\S__6451200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23" t="14885" r="5928" b="7401"/>
          <a:stretch/>
        </p:blipFill>
        <p:spPr bwMode="auto">
          <a:xfrm>
            <a:off x="313011" y="1624543"/>
            <a:ext cx="1491958" cy="3168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ch\Desktop\S__146885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9189" y="1624543"/>
            <a:ext cx="2568302" cy="3168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ch\Desktop\S__1468851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5208" y="1624543"/>
            <a:ext cx="1443368" cy="3168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สี่เหลี่ยมผืนผ้า 8"/>
          <p:cNvSpPr/>
          <p:nvPr/>
        </p:nvSpPr>
        <p:spPr>
          <a:xfrm>
            <a:off x="780803" y="1059582"/>
            <a:ext cx="7768421" cy="500135"/>
          </a:xfrm>
          <a:prstGeom prst="rect">
            <a:avLst/>
          </a:prstGeom>
        </p:spPr>
        <p:txBody>
          <a:bodyPr wrap="square" lIns="68579" tIns="34289" rIns="68579" bIns="34289">
            <a:spAutoFit/>
          </a:bodyPr>
          <a:lstStyle/>
          <a:p>
            <a:r>
              <a:rPr lang="th-TH" sz="2800" b="1" dirty="0" smtClean="0">
                <a:solidFill>
                  <a:srgbClr val="FF6600"/>
                </a:solidFill>
                <a:latin typeface="4815_KwangMD_Catthai" panose="02000000000000000000" pitchFamily="2" charset="0"/>
                <a:cs typeface="4815_KwangMD_Catthai" panose="02000000000000000000" pitchFamily="2" charset="0"/>
              </a:rPr>
              <a:t>ผลิตภัณฑ์สำเร็จรูป </a:t>
            </a:r>
            <a:r>
              <a:rPr lang="en-US" sz="2800" b="1" dirty="0" smtClean="0">
                <a:solidFill>
                  <a:srgbClr val="FF6600"/>
                </a:solidFill>
                <a:latin typeface="4815_KwangMD_Catthai" panose="02000000000000000000" pitchFamily="2" charset="0"/>
                <a:cs typeface="4815_KwangMD_Catthai" panose="02000000000000000000" pitchFamily="2" charset="0"/>
              </a:rPr>
              <a:t>: Track and Trace</a:t>
            </a:r>
            <a:endParaRPr lang="en-US" sz="2800" dirty="0">
              <a:solidFill>
                <a:srgbClr val="FF6600"/>
              </a:solidFill>
              <a:latin typeface="4815_KwangMD_Catthai" panose="02000000000000000000" pitchFamily="2" charset="0"/>
              <a:cs typeface="4815_KwangMD_Catthai" panose="02000000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43608" y="341243"/>
            <a:ext cx="6984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b="1" dirty="0" smtClean="0">
                <a:solidFill>
                  <a:srgbClr val="002060"/>
                </a:solidFill>
                <a:latin typeface="4815_KwangMD_Catthai" panose="02000000000000000000" pitchFamily="2" charset="0"/>
                <a:cs typeface="4815_KwangMD_Catthai" panose="02000000000000000000" pitchFamily="2" charset="0"/>
              </a:rPr>
              <a:t>กระบวนการผลิตยาตำรับเข้ากัญชา </a:t>
            </a:r>
            <a:r>
              <a:rPr lang="en-US" sz="3600" b="1" dirty="0" smtClean="0">
                <a:solidFill>
                  <a:srgbClr val="002060"/>
                </a:solidFill>
                <a:latin typeface="4815_KwangMD_Catthai" panose="02000000000000000000" pitchFamily="2" charset="0"/>
                <a:cs typeface="4815_KwangMD_Catthai" panose="02000000000000000000" pitchFamily="2" charset="0"/>
              </a:rPr>
              <a:t>: </a:t>
            </a:r>
            <a:r>
              <a:rPr lang="th-TH" sz="3600" b="1" dirty="0" err="1" smtClean="0">
                <a:solidFill>
                  <a:srgbClr val="002060"/>
                </a:solidFill>
                <a:latin typeface="4815_KwangMD_Catthai" panose="02000000000000000000" pitchFamily="2" charset="0"/>
                <a:cs typeface="4815_KwangMD_Catthai" panose="02000000000000000000" pitchFamily="2" charset="0"/>
              </a:rPr>
              <a:t>ศุข</a:t>
            </a:r>
            <a:r>
              <a:rPr lang="th-TH" sz="3600" b="1" dirty="0" smtClean="0">
                <a:solidFill>
                  <a:srgbClr val="002060"/>
                </a:solidFill>
                <a:latin typeface="4815_KwangMD_Catthai" panose="02000000000000000000" pitchFamily="2" charset="0"/>
                <a:cs typeface="4815_KwangMD_Catthai" panose="02000000000000000000" pitchFamily="2" charset="0"/>
              </a:rPr>
              <a:t>ไส</a:t>
            </a:r>
            <a:r>
              <a:rPr lang="th-TH" sz="3600" b="1" dirty="0" err="1" smtClean="0">
                <a:solidFill>
                  <a:srgbClr val="002060"/>
                </a:solidFill>
                <a:latin typeface="4815_KwangMD_Catthai" panose="02000000000000000000" pitchFamily="2" charset="0"/>
                <a:cs typeface="4815_KwangMD_Catthai" panose="02000000000000000000" pitchFamily="2" charset="0"/>
              </a:rPr>
              <a:t>ยาศน์</a:t>
            </a:r>
            <a:endParaRPr lang="th-TH" sz="2800" b="1" dirty="0">
              <a:solidFill>
                <a:srgbClr val="002060"/>
              </a:solidFill>
              <a:latin typeface="4815_KwangMD_Catthai" panose="02000000000000000000" pitchFamily="2" charset="0"/>
              <a:cs typeface="4815_KwangMD_Catthai" panose="02000000000000000000" pitchFamily="2" charset="0"/>
            </a:endParaRPr>
          </a:p>
        </p:txBody>
      </p:sp>
      <p:cxnSp>
        <p:nvCxnSpPr>
          <p:cNvPr id="11" name="ตัวเชื่อมต่อตรง 10"/>
          <p:cNvCxnSpPr/>
          <p:nvPr/>
        </p:nvCxnSpPr>
        <p:spPr>
          <a:xfrm>
            <a:off x="754435" y="911374"/>
            <a:ext cx="741682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E:\ARJAROHERB PRODUCT\flat icon\กัญชา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86180"/>
            <a:ext cx="601394" cy="601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9967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043608" y="341243"/>
            <a:ext cx="6984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b="1" dirty="0" smtClean="0">
                <a:solidFill>
                  <a:srgbClr val="002060"/>
                </a:solidFill>
                <a:latin typeface="4815_KwangMD_Catthai" panose="02000000000000000000" pitchFamily="2" charset="0"/>
                <a:cs typeface="4815_KwangMD_Catthai" panose="02000000000000000000" pitchFamily="2" charset="0"/>
              </a:rPr>
              <a:t>กระบวนการควบคุมคุณภาพ </a:t>
            </a:r>
            <a:endParaRPr lang="th-TH" sz="2800" b="1" dirty="0">
              <a:solidFill>
                <a:srgbClr val="002060"/>
              </a:solidFill>
              <a:latin typeface="4815_KwangMD_Catthai" panose="02000000000000000000" pitchFamily="2" charset="0"/>
              <a:cs typeface="4815_KwangMD_Catthai" panose="02000000000000000000" pitchFamily="2" charset="0"/>
            </a:endParaRPr>
          </a:p>
        </p:txBody>
      </p:sp>
      <p:cxnSp>
        <p:nvCxnSpPr>
          <p:cNvPr id="9" name="ตัวเชื่อมต่อตรง 8"/>
          <p:cNvCxnSpPr/>
          <p:nvPr/>
        </p:nvCxnSpPr>
        <p:spPr>
          <a:xfrm>
            <a:off x="754435" y="911374"/>
            <a:ext cx="741682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 descr="E:\ARJAROHERB PRODUCT\flat icon\กัญชา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86180"/>
            <a:ext cx="601394" cy="601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สี่เหลี่ยมผืนผ้า 10"/>
          <p:cNvSpPr/>
          <p:nvPr/>
        </p:nvSpPr>
        <p:spPr>
          <a:xfrm>
            <a:off x="-3371" y="4803998"/>
            <a:ext cx="9144000" cy="339502"/>
          </a:xfrm>
          <a:prstGeom prst="rect">
            <a:avLst/>
          </a:prstGeom>
          <a:solidFill>
            <a:srgbClr val="00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2" name="สี่เหลี่ยมผืนผ้า 11"/>
          <p:cNvSpPr/>
          <p:nvPr/>
        </p:nvSpPr>
        <p:spPr>
          <a:xfrm>
            <a:off x="-3371" y="4371950"/>
            <a:ext cx="9144000" cy="144016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3" name="สี่เหลี่ยมผืนผ้า 12"/>
          <p:cNvSpPr/>
          <p:nvPr/>
        </p:nvSpPr>
        <p:spPr>
          <a:xfrm>
            <a:off x="-15246" y="4587974"/>
            <a:ext cx="9180512" cy="14401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7718" y="1366082"/>
            <a:ext cx="2658381" cy="2645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1285917"/>
            <a:ext cx="2655738" cy="265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4" descr="à¸à¸¥à¸à¸²à¸£à¸à¹à¸à¸«à¸²à¸£à¸¹à¸à¸ à¸²à¸à¸ªà¸³à¸«à¸£à¸±à¸ à¸à¸£à¸¡à¸§à¸´à¸à¸¢à¸²à¸¨à¸²à¸ªà¸à¸£à¹à¸à¸²à¸£à¹à¸à¸à¸¢à¹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285917"/>
            <a:ext cx="2553072" cy="2553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3365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ตาราง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9478744"/>
              </p:ext>
            </p:extLst>
          </p:nvPr>
        </p:nvGraphicFramePr>
        <p:xfrm>
          <a:off x="827584" y="987574"/>
          <a:ext cx="7557493" cy="32346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59443"/>
                <a:gridCol w="4398050"/>
              </a:tblGrid>
              <a:tr h="582930">
                <a:tc gridSpan="2">
                  <a:txBody>
                    <a:bodyPr/>
                    <a:lstStyle/>
                    <a:p>
                      <a:pPr algn="l"/>
                      <a:r>
                        <a:rPr lang="th-TH" sz="3200" dirty="0" smtClean="0">
                          <a:solidFill>
                            <a:srgbClr val="0000FF"/>
                          </a:solidFill>
                          <a:latin typeface="4815_KwangMD_Catthai" panose="02000000000000000000" pitchFamily="2" charset="0"/>
                          <a:cs typeface="4815_KwangMD_Catthai" panose="02000000000000000000" pitchFamily="2" charset="0"/>
                        </a:rPr>
                        <a:t>หลังกระบวนการผลิต</a:t>
                      </a:r>
                      <a:endParaRPr lang="th-TH" sz="3200" dirty="0">
                        <a:solidFill>
                          <a:srgbClr val="0000FF"/>
                        </a:solidFill>
                        <a:latin typeface="4815_KwangMD_Catthai" panose="02000000000000000000" pitchFamily="2" charset="0"/>
                        <a:cs typeface="4815_KwangMD_Catthai" panose="02000000000000000000" pitchFamily="2" charset="0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</a:tr>
              <a:tr h="822960">
                <a:tc>
                  <a:txBody>
                    <a:bodyPr/>
                    <a:lstStyle/>
                    <a:p>
                      <a:pPr algn="l"/>
                      <a:r>
                        <a:rPr lang="th-TH" sz="2400" dirty="0" smtClean="0">
                          <a:latin typeface="4815_KwangMD_Catthai" panose="02000000000000000000" pitchFamily="2" charset="0"/>
                          <a:cs typeface="4815_KwangMD_Catthai" panose="02000000000000000000" pitchFamily="2" charset="0"/>
                        </a:rPr>
                        <a:t>การทดสอบการปนเปื้อนยาฆ่าแมลง</a:t>
                      </a:r>
                      <a:endParaRPr lang="th-TH" sz="2400" dirty="0">
                        <a:latin typeface="4815_KwangMD_Catthai" panose="02000000000000000000" pitchFamily="2" charset="0"/>
                        <a:cs typeface="4815_KwangMD_Catthai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 smtClean="0">
                          <a:latin typeface="4815_KwangMD_Catthai" panose="02000000000000000000" pitchFamily="2" charset="0"/>
                          <a:cs typeface="4815_KwangMD_Catthai" panose="02000000000000000000" pitchFamily="2" charset="0"/>
                        </a:rPr>
                        <a:t>Organophosphate,</a:t>
                      </a:r>
                      <a:r>
                        <a:rPr lang="en-US" sz="2400" baseline="0" dirty="0" smtClean="0">
                          <a:latin typeface="4815_KwangMD_Catthai" panose="02000000000000000000" pitchFamily="2" charset="0"/>
                          <a:cs typeface="4815_KwangMD_Catthai" panose="02000000000000000000" pitchFamily="2" charset="0"/>
                        </a:rPr>
                        <a:t> </a:t>
                      </a:r>
                      <a:r>
                        <a:rPr lang="en-US" sz="2400" dirty="0" smtClean="0">
                          <a:latin typeface="4815_KwangMD_Catthai" panose="02000000000000000000" pitchFamily="2" charset="0"/>
                          <a:cs typeface="4815_KwangMD_Catthai" panose="02000000000000000000" pitchFamily="2" charset="0"/>
                        </a:rPr>
                        <a:t>Organochlorine</a:t>
                      </a:r>
                    </a:p>
                    <a:p>
                      <a:pPr algn="l"/>
                      <a:r>
                        <a:rPr lang="en-US" sz="2400" dirty="0" smtClean="0">
                          <a:latin typeface="4815_KwangMD_Catthai" panose="02000000000000000000" pitchFamily="2" charset="0"/>
                          <a:cs typeface="4815_KwangMD_Catthai" panose="02000000000000000000" pitchFamily="2" charset="0"/>
                        </a:rPr>
                        <a:t>Carbamate, </a:t>
                      </a:r>
                      <a:r>
                        <a:rPr lang="en-US" sz="2400" dirty="0" err="1" smtClean="0">
                          <a:latin typeface="4815_KwangMD_Catthai" panose="02000000000000000000" pitchFamily="2" charset="0"/>
                          <a:cs typeface="4815_KwangMD_Catthai" panose="02000000000000000000" pitchFamily="2" charset="0"/>
                        </a:rPr>
                        <a:t>Pyrethroid</a:t>
                      </a:r>
                      <a:endParaRPr lang="th-TH" sz="2400" dirty="0">
                        <a:latin typeface="4815_KwangMD_Catthai" panose="02000000000000000000" pitchFamily="2" charset="0"/>
                        <a:cs typeface="4815_KwangMD_Catthai" panose="02000000000000000000" pitchFamily="2" charset="0"/>
                      </a:endParaRPr>
                    </a:p>
                  </a:txBody>
                  <a:tcPr/>
                </a:tc>
              </a:tr>
              <a:tr h="457200">
                <a:tc>
                  <a:txBody>
                    <a:bodyPr/>
                    <a:lstStyle/>
                    <a:p>
                      <a:pPr algn="l"/>
                      <a:r>
                        <a:rPr lang="th-TH" sz="2400" dirty="0" smtClean="0">
                          <a:latin typeface="4815_KwangMD_Catthai" panose="02000000000000000000" pitchFamily="2" charset="0"/>
                          <a:cs typeface="4815_KwangMD_Catthai" panose="02000000000000000000" pitchFamily="2" charset="0"/>
                        </a:rPr>
                        <a:t>การทดสอบการปนเปื้อนโลหะหนัก</a:t>
                      </a:r>
                      <a:endParaRPr lang="th-TH" sz="2400" dirty="0">
                        <a:latin typeface="4815_KwangMD_Catthai" panose="02000000000000000000" pitchFamily="2" charset="0"/>
                        <a:cs typeface="4815_KwangMD_Catthai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th-TH" sz="2400" dirty="0" smtClean="0">
                          <a:latin typeface="4815_KwangMD_Catthai" panose="02000000000000000000" pitchFamily="2" charset="0"/>
                          <a:cs typeface="4815_KwangMD_Catthai" panose="02000000000000000000" pitchFamily="2" charset="0"/>
                        </a:rPr>
                        <a:t>ตะกั่ว</a:t>
                      </a:r>
                      <a:r>
                        <a:rPr lang="th-TH" sz="2400" baseline="0" dirty="0" smtClean="0">
                          <a:latin typeface="4815_KwangMD_Catthai" panose="02000000000000000000" pitchFamily="2" charset="0"/>
                          <a:cs typeface="4815_KwangMD_Catthai" panose="02000000000000000000" pitchFamily="2" charset="0"/>
                        </a:rPr>
                        <a:t> สารหนู แคดเมียม</a:t>
                      </a:r>
                      <a:endParaRPr lang="th-TH" sz="2400" dirty="0">
                        <a:latin typeface="4815_KwangMD_Catthai" panose="02000000000000000000" pitchFamily="2" charset="0"/>
                        <a:cs typeface="4815_KwangMD_Catthai" panose="02000000000000000000" pitchFamily="2" charset="0"/>
                      </a:endParaRPr>
                    </a:p>
                  </a:txBody>
                  <a:tcPr/>
                </a:tc>
              </a:tr>
              <a:tr h="457200">
                <a:tc>
                  <a:txBody>
                    <a:bodyPr/>
                    <a:lstStyle/>
                    <a:p>
                      <a:pPr algn="l"/>
                      <a:r>
                        <a:rPr lang="th-TH" sz="2400" dirty="0" smtClean="0">
                          <a:latin typeface="4815_KwangMD_Catthai" panose="02000000000000000000" pitchFamily="2" charset="0"/>
                          <a:cs typeface="4815_KwangMD_Catthai" panose="02000000000000000000" pitchFamily="2" charset="0"/>
                        </a:rPr>
                        <a:t>การทดสอบการปนเปื้อนเชื้อ</a:t>
                      </a:r>
                      <a:endParaRPr lang="th-TH" sz="2400" dirty="0">
                        <a:latin typeface="4815_KwangMD_Catthai" panose="02000000000000000000" pitchFamily="2" charset="0"/>
                        <a:cs typeface="4815_KwangMD_Catthai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 smtClean="0">
                          <a:latin typeface="4815_KwangMD_Catthai" panose="02000000000000000000" pitchFamily="2" charset="0"/>
                          <a:cs typeface="4815_KwangMD_Catthai" panose="02000000000000000000" pitchFamily="2" charset="0"/>
                        </a:rPr>
                        <a:t>S.</a:t>
                      </a:r>
                      <a:r>
                        <a:rPr lang="en-US" sz="2400" baseline="0" dirty="0" smtClean="0">
                          <a:latin typeface="4815_KwangMD_Catthai" panose="02000000000000000000" pitchFamily="2" charset="0"/>
                          <a:cs typeface="4815_KwangMD_Catthai" panose="02000000000000000000" pitchFamily="2" charset="0"/>
                        </a:rPr>
                        <a:t> aureus, Clostridium, Salmonella</a:t>
                      </a:r>
                      <a:endParaRPr lang="th-TH" sz="2400" dirty="0">
                        <a:latin typeface="4815_KwangMD_Catthai" panose="02000000000000000000" pitchFamily="2" charset="0"/>
                        <a:cs typeface="4815_KwangMD_Catthai" panose="02000000000000000000" pitchFamily="2" charset="0"/>
                      </a:endParaRPr>
                    </a:p>
                  </a:txBody>
                  <a:tcPr/>
                </a:tc>
              </a:tr>
              <a:tr h="457200">
                <a:tc>
                  <a:txBody>
                    <a:bodyPr/>
                    <a:lstStyle/>
                    <a:p>
                      <a:pPr algn="l"/>
                      <a:r>
                        <a:rPr lang="th-TH" sz="2400" dirty="0" smtClean="0">
                          <a:latin typeface="4815_KwangMD_Catthai" panose="02000000000000000000" pitchFamily="2" charset="0"/>
                          <a:cs typeface="4815_KwangMD_Catthai" panose="02000000000000000000" pitchFamily="2" charset="0"/>
                        </a:rPr>
                        <a:t>ปริมาณความชื้นผงยา</a:t>
                      </a:r>
                      <a:endParaRPr lang="th-TH" sz="2400" dirty="0">
                        <a:latin typeface="4815_KwangMD_Catthai" panose="02000000000000000000" pitchFamily="2" charset="0"/>
                        <a:cs typeface="4815_KwangMD_Catthai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 smtClean="0">
                          <a:latin typeface="4815_KwangMD_Catthai" panose="02000000000000000000" pitchFamily="2" charset="0"/>
                          <a:cs typeface="4815_KwangMD_Catthai" panose="02000000000000000000" pitchFamily="2" charset="0"/>
                        </a:rPr>
                        <a:t>&lt; 7% </a:t>
                      </a:r>
                    </a:p>
                  </a:txBody>
                  <a:tcPr/>
                </a:tc>
              </a:tr>
              <a:tr h="457200">
                <a:tc>
                  <a:txBody>
                    <a:bodyPr/>
                    <a:lstStyle/>
                    <a:p>
                      <a:pPr algn="l"/>
                      <a:r>
                        <a:rPr lang="th-TH" sz="2400" dirty="0" smtClean="0">
                          <a:latin typeface="4815_KwangMD_Catthai" panose="02000000000000000000" pitchFamily="2" charset="0"/>
                          <a:cs typeface="4815_KwangMD_Catthai" panose="02000000000000000000" pitchFamily="2" charset="0"/>
                        </a:rPr>
                        <a:t>น้ำหนักผงยาต่อซอง</a:t>
                      </a:r>
                      <a:endParaRPr lang="th-TH" sz="2400" dirty="0">
                        <a:latin typeface="4815_KwangMD_Catthai" panose="02000000000000000000" pitchFamily="2" charset="0"/>
                        <a:cs typeface="4815_KwangMD_Catthai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 smtClean="0">
                          <a:latin typeface="4815_KwangMD_Catthai" panose="02000000000000000000" pitchFamily="2" charset="0"/>
                          <a:cs typeface="4815_KwangMD_Catthai" panose="02000000000000000000" pitchFamily="2" charset="0"/>
                        </a:rPr>
                        <a:t>Weight</a:t>
                      </a:r>
                      <a:r>
                        <a:rPr lang="en-US" sz="2400" baseline="0" dirty="0" smtClean="0">
                          <a:latin typeface="4815_KwangMD_Catthai" panose="02000000000000000000" pitchFamily="2" charset="0"/>
                          <a:cs typeface="4815_KwangMD_Catthai" panose="02000000000000000000" pitchFamily="2" charset="0"/>
                        </a:rPr>
                        <a:t> Variation</a:t>
                      </a:r>
                      <a:endParaRPr lang="th-TH" sz="2400" dirty="0">
                        <a:latin typeface="4815_KwangMD_Catthai" panose="02000000000000000000" pitchFamily="2" charset="0"/>
                        <a:cs typeface="4815_KwangMD_Catthai" panose="02000000000000000000" pitchFamily="2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043608" y="341243"/>
            <a:ext cx="6984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b="1" dirty="0" smtClean="0">
                <a:solidFill>
                  <a:srgbClr val="002060"/>
                </a:solidFill>
                <a:latin typeface="4815_KwangMD_Catthai" panose="02000000000000000000" pitchFamily="2" charset="0"/>
                <a:cs typeface="4815_KwangMD_Catthai" panose="02000000000000000000" pitchFamily="2" charset="0"/>
              </a:rPr>
              <a:t>กระบวนการควบคุมคุณภาพ </a:t>
            </a:r>
            <a:r>
              <a:rPr lang="en-US" sz="3600" b="1" dirty="0" smtClean="0">
                <a:solidFill>
                  <a:srgbClr val="002060"/>
                </a:solidFill>
                <a:latin typeface="4815_KwangMD_Catthai" panose="02000000000000000000" pitchFamily="2" charset="0"/>
                <a:cs typeface="4815_KwangMD_Catthai" panose="02000000000000000000" pitchFamily="2" charset="0"/>
              </a:rPr>
              <a:t>: </a:t>
            </a:r>
            <a:r>
              <a:rPr lang="th-TH" sz="3600" b="1" dirty="0" err="1" smtClean="0">
                <a:solidFill>
                  <a:srgbClr val="002060"/>
                </a:solidFill>
                <a:latin typeface="4815_KwangMD_Catthai" panose="02000000000000000000" pitchFamily="2" charset="0"/>
                <a:cs typeface="4815_KwangMD_Catthai" panose="02000000000000000000" pitchFamily="2" charset="0"/>
              </a:rPr>
              <a:t>ศุข</a:t>
            </a:r>
            <a:r>
              <a:rPr lang="th-TH" sz="3600" b="1" dirty="0" smtClean="0">
                <a:solidFill>
                  <a:srgbClr val="002060"/>
                </a:solidFill>
                <a:latin typeface="4815_KwangMD_Catthai" panose="02000000000000000000" pitchFamily="2" charset="0"/>
                <a:cs typeface="4815_KwangMD_Catthai" panose="02000000000000000000" pitchFamily="2" charset="0"/>
              </a:rPr>
              <a:t>ไส</a:t>
            </a:r>
            <a:r>
              <a:rPr lang="th-TH" sz="3600" b="1" dirty="0" err="1" smtClean="0">
                <a:solidFill>
                  <a:srgbClr val="002060"/>
                </a:solidFill>
                <a:latin typeface="4815_KwangMD_Catthai" panose="02000000000000000000" pitchFamily="2" charset="0"/>
                <a:cs typeface="4815_KwangMD_Catthai" panose="02000000000000000000" pitchFamily="2" charset="0"/>
              </a:rPr>
              <a:t>ยาศน์</a:t>
            </a:r>
            <a:endParaRPr lang="th-TH" sz="2800" b="1" dirty="0">
              <a:solidFill>
                <a:srgbClr val="002060"/>
              </a:solidFill>
              <a:latin typeface="4815_KwangMD_Catthai" panose="02000000000000000000" pitchFamily="2" charset="0"/>
              <a:cs typeface="4815_KwangMD_Catthai" panose="02000000000000000000" pitchFamily="2" charset="0"/>
            </a:endParaRPr>
          </a:p>
        </p:txBody>
      </p:sp>
      <p:cxnSp>
        <p:nvCxnSpPr>
          <p:cNvPr id="8" name="ตัวเชื่อมต่อตรง 7"/>
          <p:cNvCxnSpPr/>
          <p:nvPr/>
        </p:nvCxnSpPr>
        <p:spPr>
          <a:xfrm>
            <a:off x="754435" y="911374"/>
            <a:ext cx="741682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 descr="E:\ARJAROHERB PRODUCT\flat icon\กัญชา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86180"/>
            <a:ext cx="601394" cy="601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สี่เหลี่ยมผืนผ้า 9"/>
          <p:cNvSpPr/>
          <p:nvPr/>
        </p:nvSpPr>
        <p:spPr>
          <a:xfrm>
            <a:off x="-3371" y="4803998"/>
            <a:ext cx="9144000" cy="339502"/>
          </a:xfrm>
          <a:prstGeom prst="rect">
            <a:avLst/>
          </a:prstGeom>
          <a:solidFill>
            <a:srgbClr val="00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1" name="สี่เหลี่ยมผืนผ้า 10"/>
          <p:cNvSpPr/>
          <p:nvPr/>
        </p:nvSpPr>
        <p:spPr>
          <a:xfrm>
            <a:off x="-3371" y="4371950"/>
            <a:ext cx="9144000" cy="144016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2" name="สี่เหลี่ยมผืนผ้า 11"/>
          <p:cNvSpPr/>
          <p:nvPr/>
        </p:nvSpPr>
        <p:spPr>
          <a:xfrm>
            <a:off x="-15246" y="4587974"/>
            <a:ext cx="9180512" cy="14401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16057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xmlns="" id="{7FAA6A69-990D-40F3-BB1D-5065C38061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372" y="231768"/>
            <a:ext cx="8401050" cy="589650"/>
          </a:xfrm>
        </p:spPr>
        <p:txBody>
          <a:bodyPr/>
          <a:lstStyle/>
          <a:p>
            <a:pPr algn="ctr"/>
            <a:r>
              <a:rPr lang="th-TH" sz="3200" dirty="0"/>
              <a:t>การผลิตและควบคุมคุณภาพตำรับยาเข้ากัญชา รพ.พระอาจารย์</a:t>
            </a:r>
            <a:r>
              <a:rPr lang="th-TH" sz="3200" dirty="0" err="1" smtClean="0"/>
              <a:t>ฝั้น</a:t>
            </a:r>
            <a:r>
              <a:rPr lang="th-TH" sz="3200" dirty="0" smtClean="0"/>
              <a:t> อา</a:t>
            </a:r>
            <a:r>
              <a:rPr lang="th-TH" sz="3200" dirty="0"/>
              <a:t>จาโร</a:t>
            </a:r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xmlns="" id="{4E4DF001-580D-4866-B55E-578168910C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3" y="1174096"/>
            <a:ext cx="2356346" cy="2001465"/>
          </a:xfrm>
          <a:prstGeom prst="rect">
            <a:avLst/>
          </a:prstGeom>
        </p:spPr>
      </p:pic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xmlns="" id="{F00CCEDC-8F1A-4DEF-B90D-4C03C09F8B55}"/>
              </a:ext>
            </a:extLst>
          </p:cNvPr>
          <p:cNvSpPr txBox="1"/>
          <p:nvPr/>
        </p:nvSpPr>
        <p:spPr>
          <a:xfrm>
            <a:off x="2535859" y="2162737"/>
            <a:ext cx="29353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latinLnBrk="0"/>
            <a:r>
              <a:rPr lang="th-TH" sz="24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ปรับปรุงระบบความปลอดภัยอาคารผลิตยาสมุนไพรชั้น </a:t>
            </a:r>
            <a:r>
              <a:rPr lang="en-US" sz="24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2</a:t>
            </a:r>
            <a:r>
              <a:rPr lang="th-TH" sz="24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 </a:t>
            </a:r>
            <a:endParaRPr lang="th-TH" sz="2400" dirty="0">
              <a:solidFill>
                <a:srgbClr val="FF0000"/>
              </a:solidFill>
              <a:latin typeface="Angsana New" pitchFamily="18" charset="-34"/>
              <a:cs typeface="Angsana New" pitchFamily="18" charset="-34"/>
            </a:endParaRPr>
          </a:p>
        </p:txBody>
      </p:sp>
      <p:pic>
        <p:nvPicPr>
          <p:cNvPr id="16" name="รูปภาพ 15">
            <a:extLst>
              <a:ext uri="{FF2B5EF4-FFF2-40B4-BE49-F238E27FC236}">
                <a16:creationId xmlns:a16="http://schemas.microsoft.com/office/drawing/2014/main" xmlns="" id="{AE18D7AF-E5BB-41DB-AC89-64D84002BA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6623" y="1878316"/>
            <a:ext cx="2080440" cy="229763"/>
          </a:xfrm>
          <a:prstGeom prst="rect">
            <a:avLst/>
          </a:prstGeom>
        </p:spPr>
      </p:pic>
      <p:sp>
        <p:nvSpPr>
          <p:cNvPr id="17" name="กล่องข้อความ 16">
            <a:extLst>
              <a:ext uri="{FF2B5EF4-FFF2-40B4-BE49-F238E27FC236}">
                <a16:creationId xmlns:a16="http://schemas.microsoft.com/office/drawing/2014/main" xmlns="" id="{275A7D04-C349-4EB4-BAE2-A2B47A133B90}"/>
              </a:ext>
            </a:extLst>
          </p:cNvPr>
          <p:cNvSpPr txBox="1"/>
          <p:nvPr/>
        </p:nvSpPr>
        <p:spPr>
          <a:xfrm>
            <a:off x="3063715" y="1305496"/>
            <a:ext cx="1775461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 defTabSz="685800" latinLnBrk="0"/>
            <a:r>
              <a:rPr lang="th-TH" b="1" dirty="0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rPr>
              <a:t>การเตรียมความพร้อมสถานที่</a:t>
            </a:r>
          </a:p>
        </p:txBody>
      </p:sp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xmlns="" id="{182F2EAF-4BDF-46A3-ADE3-6D6B251721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5251" y="3339982"/>
            <a:ext cx="2305918" cy="1643448"/>
          </a:xfrm>
          <a:prstGeom prst="rect">
            <a:avLst/>
          </a:prstGeom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xmlns="" id="{5931E5C3-3DCB-4CC3-9A21-E8BDCBF185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103" y="3335574"/>
            <a:ext cx="2001370" cy="1680773"/>
          </a:xfrm>
          <a:prstGeom prst="rect">
            <a:avLst/>
          </a:prstGeom>
        </p:spPr>
      </p:pic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xmlns="" id="{40B48B97-2527-4BE1-AB45-2CA7FD25C8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89094" y="3339982"/>
            <a:ext cx="2001370" cy="1676366"/>
          </a:xfrm>
          <a:prstGeom prst="rect">
            <a:avLst/>
          </a:prstGeom>
        </p:spPr>
      </p:pic>
      <p:pic>
        <p:nvPicPr>
          <p:cNvPr id="18" name="รูปภาพ 17">
            <a:extLst>
              <a:ext uri="{FF2B5EF4-FFF2-40B4-BE49-F238E27FC236}">
                <a16:creationId xmlns:a16="http://schemas.microsoft.com/office/drawing/2014/main" xmlns="" id="{AE8FBCE3-A26D-4473-B28B-58E5328C1E7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36085" y="3330829"/>
            <a:ext cx="2453966" cy="1685518"/>
          </a:xfrm>
          <a:prstGeom prst="rect">
            <a:avLst/>
          </a:prstGeom>
        </p:spPr>
      </p:pic>
      <p:pic>
        <p:nvPicPr>
          <p:cNvPr id="3074" name="Picture 2" descr="à¹à¸¡à¹à¸¡à¸µà¸à¸³à¸­à¸à¸´à¸à¸²à¸¢à¸£à¸¹à¸à¸ à¸²à¸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3069" y="1277054"/>
            <a:ext cx="3149093" cy="1771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7363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1043608" y="341243"/>
            <a:ext cx="5184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b="1" dirty="0" smtClean="0">
                <a:solidFill>
                  <a:srgbClr val="002060"/>
                </a:solidFill>
                <a:latin typeface="4815_KwangMD_Catthai" panose="02000000000000000000" pitchFamily="2" charset="0"/>
                <a:cs typeface="4815_KwangMD_Catthai" panose="02000000000000000000" pitchFamily="2" charset="0"/>
              </a:rPr>
              <a:t>การกระจายยาสู่หน่วยบริการ</a:t>
            </a:r>
            <a:endParaRPr lang="th-TH" sz="2800" b="1" dirty="0">
              <a:solidFill>
                <a:srgbClr val="002060"/>
              </a:solidFill>
              <a:latin typeface="4815_KwangMD_Catthai" panose="02000000000000000000" pitchFamily="2" charset="0"/>
              <a:cs typeface="4815_KwangMD_Catthai" panose="02000000000000000000" pitchFamily="2" charset="0"/>
            </a:endParaRPr>
          </a:p>
        </p:txBody>
      </p:sp>
      <p:cxnSp>
        <p:nvCxnSpPr>
          <p:cNvPr id="28" name="ตัวเชื่อมต่อตรง 27"/>
          <p:cNvCxnSpPr/>
          <p:nvPr/>
        </p:nvCxnSpPr>
        <p:spPr>
          <a:xfrm>
            <a:off x="754435" y="911374"/>
            <a:ext cx="741682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" descr="E:\ARJAROHERB PRODUCT\flat icon\กัญชา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86180"/>
            <a:ext cx="601394" cy="601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สี่เหลี่ยมผืนผ้า 32"/>
          <p:cNvSpPr/>
          <p:nvPr/>
        </p:nvSpPr>
        <p:spPr>
          <a:xfrm>
            <a:off x="-3371" y="4803998"/>
            <a:ext cx="9144000" cy="339502"/>
          </a:xfrm>
          <a:prstGeom prst="rect">
            <a:avLst/>
          </a:prstGeom>
          <a:solidFill>
            <a:srgbClr val="00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4" name="สี่เหลี่ยมผืนผ้า 33"/>
          <p:cNvSpPr/>
          <p:nvPr/>
        </p:nvSpPr>
        <p:spPr>
          <a:xfrm>
            <a:off x="-3371" y="4371950"/>
            <a:ext cx="9144000" cy="144016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5" name="สี่เหลี่ยมผืนผ้า 34"/>
          <p:cNvSpPr/>
          <p:nvPr/>
        </p:nvSpPr>
        <p:spPr>
          <a:xfrm>
            <a:off x="-15246" y="4587974"/>
            <a:ext cx="9180512" cy="14401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8388424" y="4011910"/>
            <a:ext cx="288031" cy="2832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9763" y="1366082"/>
            <a:ext cx="2658381" cy="2645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1" y="1366081"/>
            <a:ext cx="2880319" cy="241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utoShape 2" descr="ผลการค้นหารูปภาพสำหรับ ไปรษณีย์ไทย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40" y="1707654"/>
            <a:ext cx="28575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1888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1043608" y="341243"/>
            <a:ext cx="5184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b="1" dirty="0" smtClean="0">
                <a:solidFill>
                  <a:srgbClr val="002060"/>
                </a:solidFill>
                <a:latin typeface="4815_KwangMD_Catthai" panose="02000000000000000000" pitchFamily="2" charset="0"/>
                <a:cs typeface="4815_KwangMD_Catthai" panose="02000000000000000000" pitchFamily="2" charset="0"/>
              </a:rPr>
              <a:t>การกระจายยาสู่หน่วยบริการ</a:t>
            </a:r>
            <a:endParaRPr lang="th-TH" sz="2800" b="1" dirty="0">
              <a:solidFill>
                <a:srgbClr val="002060"/>
              </a:solidFill>
              <a:latin typeface="4815_KwangMD_Catthai" panose="02000000000000000000" pitchFamily="2" charset="0"/>
              <a:cs typeface="4815_KwangMD_Catthai" panose="02000000000000000000" pitchFamily="2" charset="0"/>
            </a:endParaRPr>
          </a:p>
        </p:txBody>
      </p:sp>
      <p:cxnSp>
        <p:nvCxnSpPr>
          <p:cNvPr id="28" name="ตัวเชื่อมต่อตรง 27"/>
          <p:cNvCxnSpPr/>
          <p:nvPr/>
        </p:nvCxnSpPr>
        <p:spPr>
          <a:xfrm>
            <a:off x="754435" y="911374"/>
            <a:ext cx="741682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" descr="E:\ARJAROHERB PRODUCT\flat icon\กัญชา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86180"/>
            <a:ext cx="601394" cy="601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สี่เหลี่ยมผืนผ้า 32"/>
          <p:cNvSpPr/>
          <p:nvPr/>
        </p:nvSpPr>
        <p:spPr>
          <a:xfrm>
            <a:off x="-3371" y="4803998"/>
            <a:ext cx="9144000" cy="339502"/>
          </a:xfrm>
          <a:prstGeom prst="rect">
            <a:avLst/>
          </a:prstGeom>
          <a:solidFill>
            <a:srgbClr val="00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4" name="สี่เหลี่ยมผืนผ้า 33"/>
          <p:cNvSpPr/>
          <p:nvPr/>
        </p:nvSpPr>
        <p:spPr>
          <a:xfrm>
            <a:off x="-3371" y="4371950"/>
            <a:ext cx="9144000" cy="144016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5" name="สี่เหลี่ยมผืนผ้า 34"/>
          <p:cNvSpPr/>
          <p:nvPr/>
        </p:nvSpPr>
        <p:spPr>
          <a:xfrm>
            <a:off x="-15246" y="4587974"/>
            <a:ext cx="9180512" cy="14401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8388424" y="4011910"/>
            <a:ext cx="288031" cy="2832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aphicFrame>
        <p:nvGraphicFramePr>
          <p:cNvPr id="2" name="ตาราง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13516"/>
              </p:ext>
            </p:extLst>
          </p:nvPr>
        </p:nvGraphicFramePr>
        <p:xfrm>
          <a:off x="777552" y="1059582"/>
          <a:ext cx="7610872" cy="20421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771095"/>
                <a:gridCol w="1378267"/>
                <a:gridCol w="2211705"/>
                <a:gridCol w="2249805"/>
              </a:tblGrid>
              <a:tr h="572344">
                <a:tc>
                  <a:txBody>
                    <a:bodyPr/>
                    <a:lstStyle/>
                    <a:p>
                      <a:pPr algn="ctr"/>
                      <a:r>
                        <a:rPr lang="th-TH" sz="2200" b="0" dirty="0" smtClean="0">
                          <a:solidFill>
                            <a:schemeClr val="tx1"/>
                          </a:solidFill>
                          <a:latin typeface="4815_KwangMD_Catthai" panose="02000000000000000000" pitchFamily="2" charset="0"/>
                          <a:cs typeface="4815_KwangMD_Catthai" panose="02000000000000000000" pitchFamily="2" charset="0"/>
                        </a:rPr>
                        <a:t>ตำรับยา</a:t>
                      </a:r>
                      <a:endParaRPr lang="th-TH" sz="2200" b="0" dirty="0">
                        <a:solidFill>
                          <a:schemeClr val="tx1"/>
                        </a:solidFill>
                        <a:latin typeface="4815_KwangMD_Catthai" panose="02000000000000000000" pitchFamily="2" charset="0"/>
                        <a:cs typeface="4815_KwangMD_Catthai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200" b="0" dirty="0" smtClean="0">
                          <a:solidFill>
                            <a:schemeClr val="tx1"/>
                          </a:solidFill>
                          <a:latin typeface="4815_KwangMD_Catthai" panose="02000000000000000000" pitchFamily="2" charset="0"/>
                          <a:cs typeface="4815_KwangMD_Catthai" panose="02000000000000000000" pitchFamily="2" charset="0"/>
                        </a:rPr>
                        <a:t>จำนวนที่ผลิต </a:t>
                      </a:r>
                    </a:p>
                    <a:p>
                      <a:pPr algn="ctr"/>
                      <a:r>
                        <a:rPr lang="th-TH" sz="2200" b="0" dirty="0" smtClean="0">
                          <a:solidFill>
                            <a:schemeClr val="tx1"/>
                          </a:solidFill>
                          <a:latin typeface="4815_KwangMD_Catthai" panose="02000000000000000000" pitchFamily="2" charset="0"/>
                          <a:cs typeface="4815_KwangMD_Catthai" panose="02000000000000000000" pitchFamily="2" charset="0"/>
                        </a:rPr>
                        <a:t>(ซอง)</a:t>
                      </a:r>
                      <a:endParaRPr lang="th-TH" sz="2200" b="0" dirty="0">
                        <a:solidFill>
                          <a:schemeClr val="tx1"/>
                        </a:solidFill>
                        <a:latin typeface="4815_KwangMD_Catthai" panose="02000000000000000000" pitchFamily="2" charset="0"/>
                        <a:cs typeface="4815_KwangMD_Catthai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200" b="0" dirty="0" smtClean="0">
                          <a:solidFill>
                            <a:schemeClr val="tx1"/>
                          </a:solidFill>
                          <a:latin typeface="4815_KwangMD_Catthai" panose="02000000000000000000" pitchFamily="2" charset="0"/>
                          <a:cs typeface="4815_KwangMD_Catthai" panose="02000000000000000000" pitchFamily="2" charset="0"/>
                        </a:rPr>
                        <a:t>จำนวนยาที่กระจายไปแล้ว</a:t>
                      </a:r>
                    </a:p>
                    <a:p>
                      <a:pPr algn="ctr"/>
                      <a:r>
                        <a:rPr lang="th-TH" sz="2200" b="0" dirty="0" smtClean="0">
                          <a:solidFill>
                            <a:schemeClr val="tx1"/>
                          </a:solidFill>
                          <a:latin typeface="4815_KwangMD_Catthai" panose="02000000000000000000" pitchFamily="2" charset="0"/>
                          <a:cs typeface="4815_KwangMD_Catthai" panose="02000000000000000000" pitchFamily="2" charset="0"/>
                        </a:rPr>
                        <a:t>(ซอง)</a:t>
                      </a:r>
                      <a:endParaRPr lang="th-TH" sz="2200" b="0" dirty="0">
                        <a:solidFill>
                          <a:schemeClr val="tx1"/>
                        </a:solidFill>
                        <a:latin typeface="4815_KwangMD_Catthai" panose="02000000000000000000" pitchFamily="2" charset="0"/>
                        <a:cs typeface="4815_KwangMD_Catthai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200" b="0" dirty="0" smtClean="0">
                          <a:solidFill>
                            <a:schemeClr val="tx1"/>
                          </a:solidFill>
                          <a:latin typeface="4815_KwangMD_Catthai" panose="02000000000000000000" pitchFamily="2" charset="0"/>
                          <a:cs typeface="4815_KwangMD_Catthai" panose="02000000000000000000" pitchFamily="2" charset="0"/>
                        </a:rPr>
                        <a:t>จำนวนยาที่รอการกระจาย</a:t>
                      </a:r>
                    </a:p>
                    <a:p>
                      <a:pPr algn="ctr"/>
                      <a:r>
                        <a:rPr lang="th-TH" sz="2200" b="0" dirty="0" smtClean="0">
                          <a:solidFill>
                            <a:schemeClr val="tx1"/>
                          </a:solidFill>
                          <a:latin typeface="4815_KwangMD_Catthai" panose="02000000000000000000" pitchFamily="2" charset="0"/>
                          <a:cs typeface="4815_KwangMD_Catthai" panose="02000000000000000000" pitchFamily="2" charset="0"/>
                        </a:rPr>
                        <a:t>(ซอง)</a:t>
                      </a:r>
                      <a:endParaRPr lang="th-TH" sz="2200" b="0" dirty="0">
                        <a:solidFill>
                          <a:schemeClr val="tx1"/>
                        </a:solidFill>
                        <a:latin typeface="4815_KwangMD_Catthai" panose="02000000000000000000" pitchFamily="2" charset="0"/>
                        <a:cs typeface="4815_KwangMD_Catthai" panose="02000000000000000000" pitchFamily="2" charset="0"/>
                      </a:endParaRPr>
                    </a:p>
                  </a:txBody>
                  <a:tcPr/>
                </a:tc>
              </a:tr>
              <a:tr h="268236">
                <a:tc>
                  <a:txBody>
                    <a:bodyPr/>
                    <a:lstStyle/>
                    <a:p>
                      <a:pPr algn="ctr"/>
                      <a:r>
                        <a:rPr lang="th-TH" sz="2200" dirty="0" err="1" smtClean="0">
                          <a:latin typeface="4815_KwangMD_Catthai" panose="02000000000000000000" pitchFamily="2" charset="0"/>
                          <a:cs typeface="4815_KwangMD_Catthai" panose="02000000000000000000" pitchFamily="2" charset="0"/>
                        </a:rPr>
                        <a:t>ยาศุข</a:t>
                      </a:r>
                      <a:r>
                        <a:rPr lang="th-TH" sz="2200" dirty="0" smtClean="0">
                          <a:latin typeface="4815_KwangMD_Catthai" panose="02000000000000000000" pitchFamily="2" charset="0"/>
                          <a:cs typeface="4815_KwangMD_Catthai" panose="02000000000000000000" pitchFamily="2" charset="0"/>
                        </a:rPr>
                        <a:t>ไส</a:t>
                      </a:r>
                      <a:r>
                        <a:rPr lang="th-TH" sz="2200" dirty="0" err="1" smtClean="0">
                          <a:latin typeface="4815_KwangMD_Catthai" panose="02000000000000000000" pitchFamily="2" charset="0"/>
                          <a:cs typeface="4815_KwangMD_Catthai" panose="02000000000000000000" pitchFamily="2" charset="0"/>
                        </a:rPr>
                        <a:t>ยาศน์</a:t>
                      </a:r>
                      <a:endParaRPr lang="th-TH" sz="2200" dirty="0">
                        <a:latin typeface="4815_KwangMD_Catthai" panose="02000000000000000000" pitchFamily="2" charset="0"/>
                        <a:cs typeface="4815_KwangMD_Catthai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latin typeface="4815_KwangMD_Catthai" panose="02000000000000000000" pitchFamily="2" charset="0"/>
                          <a:cs typeface="4815_KwangMD_Catthai" panose="02000000000000000000" pitchFamily="2" charset="0"/>
                        </a:rPr>
                        <a:t>11,250</a:t>
                      </a:r>
                      <a:endParaRPr lang="th-TH" sz="2200" dirty="0">
                        <a:latin typeface="4815_KwangMD_Catthai" panose="02000000000000000000" pitchFamily="2" charset="0"/>
                        <a:cs typeface="4815_KwangMD_Catthai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latin typeface="4815_KwangMD_Catthai" panose="02000000000000000000" pitchFamily="2" charset="0"/>
                          <a:cs typeface="4815_KwangMD_Catthai" panose="02000000000000000000" pitchFamily="2" charset="0"/>
                        </a:rPr>
                        <a:t>5,120</a:t>
                      </a:r>
                      <a:endParaRPr lang="th-TH" sz="2200" dirty="0">
                        <a:latin typeface="4815_KwangMD_Catthai" panose="02000000000000000000" pitchFamily="2" charset="0"/>
                        <a:cs typeface="4815_KwangMD_Catthai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latin typeface="4815_KwangMD_Catthai" panose="02000000000000000000" pitchFamily="2" charset="0"/>
                          <a:cs typeface="4815_KwangMD_Catthai" panose="02000000000000000000" pitchFamily="2" charset="0"/>
                        </a:rPr>
                        <a:t>6,130</a:t>
                      </a:r>
                      <a:endParaRPr lang="th-TH" sz="2200" dirty="0">
                        <a:latin typeface="4815_KwangMD_Catthai" panose="02000000000000000000" pitchFamily="2" charset="0"/>
                        <a:cs typeface="4815_KwangMD_Catthai" panose="02000000000000000000" pitchFamily="2" charset="0"/>
                      </a:endParaRPr>
                    </a:p>
                  </a:txBody>
                  <a:tcPr/>
                </a:tc>
              </a:tr>
              <a:tr h="129548">
                <a:tc>
                  <a:txBody>
                    <a:bodyPr/>
                    <a:lstStyle/>
                    <a:p>
                      <a:pPr algn="ctr"/>
                      <a:r>
                        <a:rPr lang="th-TH" sz="2200" dirty="0" smtClean="0">
                          <a:latin typeface="4815_KwangMD_Catthai" panose="02000000000000000000" pitchFamily="2" charset="0"/>
                          <a:cs typeface="4815_KwangMD_Catthai" panose="02000000000000000000" pitchFamily="2" charset="0"/>
                        </a:rPr>
                        <a:t>ยาทำลายพระสุเมรุ</a:t>
                      </a:r>
                      <a:endParaRPr lang="th-TH" sz="2200" dirty="0">
                        <a:latin typeface="4815_KwangMD_Catthai" panose="02000000000000000000" pitchFamily="2" charset="0"/>
                        <a:cs typeface="4815_KwangMD_Catthai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latin typeface="4815_KwangMD_Catthai" panose="02000000000000000000" pitchFamily="2" charset="0"/>
                          <a:cs typeface="4815_KwangMD_Catthai" panose="02000000000000000000" pitchFamily="2" charset="0"/>
                        </a:rPr>
                        <a:t>24,750</a:t>
                      </a:r>
                      <a:endParaRPr lang="th-TH" sz="2200" dirty="0">
                        <a:latin typeface="4815_KwangMD_Catthai" panose="02000000000000000000" pitchFamily="2" charset="0"/>
                        <a:cs typeface="4815_KwangMD_Catthai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latin typeface="4815_KwangMD_Catthai" panose="02000000000000000000" pitchFamily="2" charset="0"/>
                          <a:cs typeface="4815_KwangMD_Catthai" panose="02000000000000000000" pitchFamily="2" charset="0"/>
                        </a:rPr>
                        <a:t>7,360</a:t>
                      </a:r>
                      <a:endParaRPr lang="th-TH" sz="2200" dirty="0">
                        <a:latin typeface="4815_KwangMD_Catthai" panose="02000000000000000000" pitchFamily="2" charset="0"/>
                        <a:cs typeface="4815_KwangMD_Catthai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latin typeface="4815_KwangMD_Catthai" panose="02000000000000000000" pitchFamily="2" charset="0"/>
                          <a:cs typeface="4815_KwangMD_Catthai" panose="02000000000000000000" pitchFamily="2" charset="0"/>
                        </a:rPr>
                        <a:t>17,390</a:t>
                      </a:r>
                      <a:endParaRPr lang="th-TH" sz="2200" dirty="0">
                        <a:latin typeface="4815_KwangMD_Catthai" panose="02000000000000000000" pitchFamily="2" charset="0"/>
                        <a:cs typeface="4815_KwangMD_Catthai" panose="02000000000000000000" pitchFamily="2" charset="0"/>
                      </a:endParaRPr>
                    </a:p>
                  </a:txBody>
                  <a:tcPr/>
                </a:tc>
              </a:tr>
              <a:tr h="392930">
                <a:tc>
                  <a:txBody>
                    <a:bodyPr/>
                    <a:lstStyle/>
                    <a:p>
                      <a:pPr algn="ctr"/>
                      <a:r>
                        <a:rPr lang="th-TH" sz="2200" dirty="0" smtClean="0">
                          <a:latin typeface="4815_KwangMD_Catthai" panose="02000000000000000000" pitchFamily="2" charset="0"/>
                          <a:cs typeface="4815_KwangMD_Catthai" panose="02000000000000000000" pitchFamily="2" charset="0"/>
                        </a:rPr>
                        <a:t>ยาแก้ลมแก้เส้น</a:t>
                      </a:r>
                      <a:endParaRPr lang="th-TH" sz="2200" dirty="0">
                        <a:latin typeface="4815_KwangMD_Catthai" panose="02000000000000000000" pitchFamily="2" charset="0"/>
                        <a:cs typeface="4815_KwangMD_Catthai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latin typeface="4815_KwangMD_Catthai" panose="02000000000000000000" pitchFamily="2" charset="0"/>
                          <a:cs typeface="4815_KwangMD_Catthai" panose="02000000000000000000" pitchFamily="2" charset="0"/>
                        </a:rPr>
                        <a:t>9,942</a:t>
                      </a:r>
                      <a:endParaRPr lang="th-TH" sz="2200" dirty="0">
                        <a:latin typeface="4815_KwangMD_Catthai" panose="02000000000000000000" pitchFamily="2" charset="0"/>
                        <a:cs typeface="4815_KwangMD_Catthai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latin typeface="4815_KwangMD_Catthai" panose="02000000000000000000" pitchFamily="2" charset="0"/>
                          <a:cs typeface="4815_KwangMD_Catthai" panose="02000000000000000000" pitchFamily="2" charset="0"/>
                        </a:rPr>
                        <a:t>0</a:t>
                      </a:r>
                      <a:endParaRPr lang="th-TH" sz="2200" dirty="0">
                        <a:latin typeface="4815_KwangMD_Catthai" panose="02000000000000000000" pitchFamily="2" charset="0"/>
                        <a:cs typeface="4815_KwangMD_Catthai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latin typeface="4815_KwangMD_Catthai" panose="02000000000000000000" pitchFamily="2" charset="0"/>
                          <a:cs typeface="4815_KwangMD_Catthai" panose="02000000000000000000" pitchFamily="2" charset="0"/>
                        </a:rPr>
                        <a:t>9,942</a:t>
                      </a:r>
                      <a:endParaRPr lang="th-TH" sz="2200" dirty="0">
                        <a:latin typeface="4815_KwangMD_Catthai" panose="02000000000000000000" pitchFamily="2" charset="0"/>
                        <a:cs typeface="4815_KwangMD_Catthai" panose="02000000000000000000" pitchFamily="2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200289" y="3651870"/>
            <a:ext cx="76201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dirty="0" smtClean="0">
                <a:latin typeface="4815_KwangMD_Catthai" panose="02000000000000000000" pitchFamily="2" charset="0"/>
                <a:cs typeface="4815_KwangMD_Catthai" panose="02000000000000000000" pitchFamily="2" charset="0"/>
              </a:rPr>
              <a:t>กระจายยาผ่านไปรษณีย์ไทยไปยังโรงพยาบาลนำร่อง </a:t>
            </a:r>
            <a:r>
              <a:rPr lang="th-TH" sz="2400" dirty="0">
                <a:latin typeface="4815_KwangMD_Catthai" panose="02000000000000000000" pitchFamily="2" charset="0"/>
                <a:cs typeface="4815_KwangMD_Catthai" panose="02000000000000000000" pitchFamily="2" charset="0"/>
              </a:rPr>
              <a:t> </a:t>
            </a:r>
            <a:r>
              <a:rPr lang="en-US" sz="2400" dirty="0" smtClean="0">
                <a:latin typeface="4815_KwangMD_Catthai" panose="02000000000000000000" pitchFamily="2" charset="0"/>
                <a:cs typeface="4815_KwangMD_Catthai" panose="02000000000000000000" pitchFamily="2" charset="0"/>
              </a:rPr>
              <a:t>31</a:t>
            </a:r>
            <a:r>
              <a:rPr lang="th-TH" sz="2400" dirty="0" smtClean="0">
                <a:latin typeface="4815_KwangMD_Catthai" panose="02000000000000000000" pitchFamily="2" charset="0"/>
                <a:cs typeface="4815_KwangMD_Catthai" panose="02000000000000000000" pitchFamily="2" charset="0"/>
              </a:rPr>
              <a:t> แห่ง</a:t>
            </a:r>
            <a:endParaRPr lang="th-TH" sz="2400" dirty="0">
              <a:latin typeface="4815_KwangMD_Catthai" panose="02000000000000000000" pitchFamily="2" charset="0"/>
              <a:cs typeface="4815_KwangMD_Catthai" panose="020000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11818" y="3147814"/>
            <a:ext cx="7144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  <a:latin typeface="4815_KwangMD_Catthai" panose="02000000000000000000" pitchFamily="2" charset="0"/>
                <a:cs typeface="4815_KwangMD_Catthai" panose="02000000000000000000" pitchFamily="2" charset="0"/>
              </a:rPr>
              <a:t>* </a:t>
            </a:r>
            <a:r>
              <a:rPr lang="th-TH" dirty="0" smtClean="0">
                <a:solidFill>
                  <a:srgbClr val="C00000"/>
                </a:solidFill>
                <a:latin typeface="4815_KwangMD_Catthai" panose="02000000000000000000" pitchFamily="2" charset="0"/>
                <a:cs typeface="4815_KwangMD_Catthai" panose="02000000000000000000" pitchFamily="2" charset="0"/>
              </a:rPr>
              <a:t>หมายเหตุ</a:t>
            </a:r>
            <a:r>
              <a:rPr lang="en-US" dirty="0" smtClean="0">
                <a:solidFill>
                  <a:srgbClr val="C00000"/>
                </a:solidFill>
                <a:latin typeface="4815_KwangMD_Catthai" panose="02000000000000000000" pitchFamily="2" charset="0"/>
                <a:cs typeface="4815_KwangMD_Catthai" panose="02000000000000000000" pitchFamily="2" charset="0"/>
              </a:rPr>
              <a:t> :</a:t>
            </a:r>
            <a:r>
              <a:rPr lang="th-TH" dirty="0" smtClean="0">
                <a:solidFill>
                  <a:srgbClr val="C00000"/>
                </a:solidFill>
                <a:latin typeface="4815_KwangMD_Catthai" panose="02000000000000000000" pitchFamily="2" charset="0"/>
                <a:cs typeface="4815_KwangMD_Catthai" panose="02000000000000000000" pitchFamily="2" charset="0"/>
              </a:rPr>
              <a:t> ข้อมูล ณ วันที่ </a:t>
            </a:r>
            <a:r>
              <a:rPr lang="en-US" dirty="0">
                <a:solidFill>
                  <a:srgbClr val="C00000"/>
                </a:solidFill>
                <a:latin typeface="4815_KwangMD_Catthai" panose="02000000000000000000" pitchFamily="2" charset="0"/>
                <a:cs typeface="4815_KwangMD_Catthai" panose="02000000000000000000" pitchFamily="2" charset="0"/>
              </a:rPr>
              <a:t>4</a:t>
            </a:r>
            <a:r>
              <a:rPr lang="th-TH" dirty="0" smtClean="0">
                <a:solidFill>
                  <a:srgbClr val="C00000"/>
                </a:solidFill>
                <a:latin typeface="4815_KwangMD_Catthai" panose="02000000000000000000" pitchFamily="2" charset="0"/>
                <a:cs typeface="4815_KwangMD_Catthai" panose="02000000000000000000" pitchFamily="2" charset="0"/>
              </a:rPr>
              <a:t> พฤศจิกายน </a:t>
            </a:r>
            <a:r>
              <a:rPr lang="en-US" dirty="0" smtClean="0">
                <a:solidFill>
                  <a:srgbClr val="C00000"/>
                </a:solidFill>
                <a:latin typeface="4815_KwangMD_Catthai" panose="02000000000000000000" pitchFamily="2" charset="0"/>
                <a:cs typeface="4815_KwangMD_Catthai" panose="02000000000000000000" pitchFamily="2" charset="0"/>
              </a:rPr>
              <a:t>2562</a:t>
            </a:r>
            <a:endParaRPr lang="th-TH" dirty="0">
              <a:solidFill>
                <a:srgbClr val="C00000"/>
              </a:solidFill>
              <a:latin typeface="4815_KwangMD_Catthai" panose="02000000000000000000" pitchFamily="2" charset="0"/>
              <a:cs typeface="4815_KwangMD_Catthai" panose="02000000000000000000" pitchFamily="2" charset="0"/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818" y="3504570"/>
            <a:ext cx="1251620" cy="700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4606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1043608" y="341243"/>
            <a:ext cx="5184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b="1" dirty="0" smtClean="0">
                <a:solidFill>
                  <a:srgbClr val="002060"/>
                </a:solidFill>
                <a:latin typeface="4815_KwangMD_Catthai" panose="02000000000000000000" pitchFamily="2" charset="0"/>
                <a:cs typeface="4815_KwangMD_Catthai" panose="02000000000000000000" pitchFamily="2" charset="0"/>
              </a:rPr>
              <a:t>แผนการผลิตในเดือนพฤศจิกายน</a:t>
            </a:r>
            <a:endParaRPr lang="th-TH" sz="2800" b="1" dirty="0">
              <a:solidFill>
                <a:srgbClr val="002060"/>
              </a:solidFill>
              <a:latin typeface="4815_KwangMD_Catthai" panose="02000000000000000000" pitchFamily="2" charset="0"/>
              <a:cs typeface="4815_KwangMD_Catthai" panose="02000000000000000000" pitchFamily="2" charset="0"/>
            </a:endParaRPr>
          </a:p>
        </p:txBody>
      </p:sp>
      <p:cxnSp>
        <p:nvCxnSpPr>
          <p:cNvPr id="28" name="ตัวเชื่อมต่อตรง 27"/>
          <p:cNvCxnSpPr/>
          <p:nvPr/>
        </p:nvCxnSpPr>
        <p:spPr>
          <a:xfrm>
            <a:off x="754435" y="911374"/>
            <a:ext cx="741682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" descr="E:\ARJAROHERB PRODUCT\flat icon\กัญชา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86180"/>
            <a:ext cx="601394" cy="601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สี่เหลี่ยมผืนผ้า 32"/>
          <p:cNvSpPr/>
          <p:nvPr/>
        </p:nvSpPr>
        <p:spPr>
          <a:xfrm>
            <a:off x="-3371" y="4803998"/>
            <a:ext cx="9144000" cy="339502"/>
          </a:xfrm>
          <a:prstGeom prst="rect">
            <a:avLst/>
          </a:prstGeom>
          <a:solidFill>
            <a:srgbClr val="00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4" name="สี่เหลี่ยมผืนผ้า 33"/>
          <p:cNvSpPr/>
          <p:nvPr/>
        </p:nvSpPr>
        <p:spPr>
          <a:xfrm>
            <a:off x="-3371" y="4371950"/>
            <a:ext cx="9144000" cy="144016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5" name="สี่เหลี่ยมผืนผ้า 34"/>
          <p:cNvSpPr/>
          <p:nvPr/>
        </p:nvSpPr>
        <p:spPr>
          <a:xfrm>
            <a:off x="-15246" y="4587974"/>
            <a:ext cx="9180512" cy="14401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8388424" y="4011910"/>
            <a:ext cx="288031" cy="2832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TextBox 5"/>
          <p:cNvSpPr txBox="1"/>
          <p:nvPr/>
        </p:nvSpPr>
        <p:spPr>
          <a:xfrm>
            <a:off x="811818" y="2787774"/>
            <a:ext cx="7144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  <a:latin typeface="4815_KwangMD_Catthai" panose="02000000000000000000" pitchFamily="2" charset="0"/>
                <a:cs typeface="4815_KwangMD_Catthai" panose="02000000000000000000" pitchFamily="2" charset="0"/>
              </a:rPr>
              <a:t>* </a:t>
            </a:r>
            <a:r>
              <a:rPr lang="th-TH" dirty="0" smtClean="0">
                <a:solidFill>
                  <a:srgbClr val="C00000"/>
                </a:solidFill>
                <a:latin typeface="4815_KwangMD_Catthai" panose="02000000000000000000" pitchFamily="2" charset="0"/>
                <a:cs typeface="4815_KwangMD_Catthai" panose="02000000000000000000" pitchFamily="2" charset="0"/>
              </a:rPr>
              <a:t>หมายเหตุ</a:t>
            </a:r>
            <a:r>
              <a:rPr lang="en-US" dirty="0" smtClean="0">
                <a:solidFill>
                  <a:srgbClr val="C00000"/>
                </a:solidFill>
                <a:latin typeface="4815_KwangMD_Catthai" panose="02000000000000000000" pitchFamily="2" charset="0"/>
                <a:cs typeface="4815_KwangMD_Catthai" panose="02000000000000000000" pitchFamily="2" charset="0"/>
              </a:rPr>
              <a:t> :</a:t>
            </a:r>
            <a:r>
              <a:rPr lang="th-TH" dirty="0" smtClean="0">
                <a:solidFill>
                  <a:srgbClr val="C00000"/>
                </a:solidFill>
                <a:latin typeface="4815_KwangMD_Catthai" panose="02000000000000000000" pitchFamily="2" charset="0"/>
                <a:cs typeface="4815_KwangMD_Catthai" panose="02000000000000000000" pitchFamily="2" charset="0"/>
              </a:rPr>
              <a:t> ข้อมูล ณ วันที่ </a:t>
            </a:r>
            <a:r>
              <a:rPr lang="en-US" dirty="0" smtClean="0">
                <a:solidFill>
                  <a:srgbClr val="C00000"/>
                </a:solidFill>
                <a:latin typeface="4815_KwangMD_Catthai" panose="02000000000000000000" pitchFamily="2" charset="0"/>
                <a:cs typeface="4815_KwangMD_Catthai" panose="02000000000000000000" pitchFamily="2" charset="0"/>
              </a:rPr>
              <a:t>10</a:t>
            </a:r>
            <a:r>
              <a:rPr lang="th-TH" dirty="0" smtClean="0">
                <a:solidFill>
                  <a:srgbClr val="C00000"/>
                </a:solidFill>
                <a:latin typeface="4815_KwangMD_Catthai" panose="02000000000000000000" pitchFamily="2" charset="0"/>
                <a:cs typeface="4815_KwangMD_Catthai" panose="02000000000000000000" pitchFamily="2" charset="0"/>
              </a:rPr>
              <a:t> กันยายน </a:t>
            </a:r>
            <a:r>
              <a:rPr lang="en-US" dirty="0" smtClean="0">
                <a:solidFill>
                  <a:srgbClr val="C00000"/>
                </a:solidFill>
                <a:latin typeface="4815_KwangMD_Catthai" panose="02000000000000000000" pitchFamily="2" charset="0"/>
                <a:cs typeface="4815_KwangMD_Catthai" panose="02000000000000000000" pitchFamily="2" charset="0"/>
              </a:rPr>
              <a:t>2562</a:t>
            </a:r>
            <a:endParaRPr lang="th-TH" dirty="0">
              <a:solidFill>
                <a:srgbClr val="C00000"/>
              </a:solidFill>
              <a:latin typeface="4815_KwangMD_Catthai" panose="02000000000000000000" pitchFamily="2" charset="0"/>
              <a:cs typeface="4815_KwangMD_Catthai" panose="02000000000000000000" pitchFamily="2" charset="0"/>
            </a:endParaRPr>
          </a:p>
        </p:txBody>
      </p:sp>
      <p:graphicFrame>
        <p:nvGraphicFramePr>
          <p:cNvPr id="13" name="ตาราง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7558832"/>
              </p:ext>
            </p:extLst>
          </p:nvPr>
        </p:nvGraphicFramePr>
        <p:xfrm>
          <a:off x="777551" y="1059582"/>
          <a:ext cx="7393707" cy="25908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157972"/>
                <a:gridCol w="3235735"/>
              </a:tblGrid>
              <a:tr h="360040">
                <a:tc>
                  <a:txBody>
                    <a:bodyPr/>
                    <a:lstStyle/>
                    <a:p>
                      <a:pPr algn="ctr"/>
                      <a:r>
                        <a:rPr lang="th-TH" sz="2400" b="0" dirty="0" smtClean="0">
                          <a:solidFill>
                            <a:schemeClr val="tx1"/>
                          </a:solidFill>
                          <a:latin typeface="4815_KwangMD_Catthai" panose="02000000000000000000" pitchFamily="2" charset="0"/>
                          <a:cs typeface="4815_KwangMD_Catthai" panose="02000000000000000000" pitchFamily="2" charset="0"/>
                        </a:rPr>
                        <a:t>ตำรับยา</a:t>
                      </a:r>
                      <a:endParaRPr lang="th-TH" sz="2400" b="0" dirty="0">
                        <a:solidFill>
                          <a:schemeClr val="tx1"/>
                        </a:solidFill>
                        <a:latin typeface="4815_KwangMD_Catthai" panose="02000000000000000000" pitchFamily="2" charset="0"/>
                        <a:cs typeface="4815_KwangMD_Catthai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0" dirty="0" smtClean="0">
                          <a:solidFill>
                            <a:schemeClr val="tx1"/>
                          </a:solidFill>
                          <a:latin typeface="4815_KwangMD_Catthai" panose="02000000000000000000" pitchFamily="2" charset="0"/>
                          <a:cs typeface="4815_KwangMD_Catthai" panose="02000000000000000000" pitchFamily="2" charset="0"/>
                        </a:rPr>
                        <a:t>จำนวนที่ผลิต (ซอง)</a:t>
                      </a:r>
                      <a:endParaRPr lang="th-TH" sz="2400" b="0" dirty="0">
                        <a:solidFill>
                          <a:schemeClr val="tx1"/>
                        </a:solidFill>
                        <a:latin typeface="4815_KwangMD_Catthai" panose="02000000000000000000" pitchFamily="2" charset="0"/>
                        <a:cs typeface="4815_KwangMD_Catthai" panose="02000000000000000000" pitchFamily="2" charset="0"/>
                      </a:endParaRPr>
                    </a:p>
                  </a:txBody>
                  <a:tcPr/>
                </a:tc>
              </a:tr>
              <a:tr h="268236">
                <a:tc>
                  <a:txBody>
                    <a:bodyPr/>
                    <a:lstStyle/>
                    <a:p>
                      <a:pPr algn="ctr"/>
                      <a:r>
                        <a:rPr lang="th-TH" sz="2200" dirty="0" err="1" smtClean="0">
                          <a:latin typeface="4815_KwangMD_Catthai" panose="02000000000000000000" pitchFamily="2" charset="0"/>
                          <a:cs typeface="4815_KwangMD_Catthai" panose="02000000000000000000" pitchFamily="2" charset="0"/>
                        </a:rPr>
                        <a:t>ยาศุข</a:t>
                      </a:r>
                      <a:r>
                        <a:rPr lang="th-TH" sz="2200" dirty="0" smtClean="0">
                          <a:latin typeface="4815_KwangMD_Catthai" panose="02000000000000000000" pitchFamily="2" charset="0"/>
                          <a:cs typeface="4815_KwangMD_Catthai" panose="02000000000000000000" pitchFamily="2" charset="0"/>
                        </a:rPr>
                        <a:t>ไส</a:t>
                      </a:r>
                      <a:r>
                        <a:rPr lang="th-TH" sz="2200" dirty="0" err="1" smtClean="0">
                          <a:latin typeface="4815_KwangMD_Catthai" panose="02000000000000000000" pitchFamily="2" charset="0"/>
                          <a:cs typeface="4815_KwangMD_Catthai" panose="02000000000000000000" pitchFamily="2" charset="0"/>
                        </a:rPr>
                        <a:t>ยาศน์</a:t>
                      </a:r>
                      <a:endParaRPr lang="th-TH" sz="2200" dirty="0">
                        <a:latin typeface="4815_KwangMD_Catthai" panose="02000000000000000000" pitchFamily="2" charset="0"/>
                        <a:cs typeface="4815_KwangMD_Catthai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smtClean="0">
                          <a:latin typeface="4815_KwangMD_Catthai" panose="02000000000000000000" pitchFamily="2" charset="0"/>
                          <a:cs typeface="4815_KwangMD_Catthai" panose="02000000000000000000" pitchFamily="2" charset="0"/>
                        </a:rPr>
                        <a:t>10,000</a:t>
                      </a:r>
                      <a:endParaRPr lang="th-TH" sz="2200" dirty="0">
                        <a:latin typeface="4815_KwangMD_Catthai" panose="02000000000000000000" pitchFamily="2" charset="0"/>
                        <a:cs typeface="4815_KwangMD_Catthai" panose="02000000000000000000" pitchFamily="2" charset="0"/>
                      </a:endParaRPr>
                    </a:p>
                  </a:txBody>
                  <a:tcPr/>
                </a:tc>
              </a:tr>
              <a:tr h="129548">
                <a:tc>
                  <a:txBody>
                    <a:bodyPr/>
                    <a:lstStyle/>
                    <a:p>
                      <a:pPr algn="ctr"/>
                      <a:r>
                        <a:rPr lang="th-TH" sz="2200" dirty="0" smtClean="0">
                          <a:latin typeface="4815_KwangMD_Catthai" panose="02000000000000000000" pitchFamily="2" charset="0"/>
                          <a:cs typeface="4815_KwangMD_Catthai" panose="02000000000000000000" pitchFamily="2" charset="0"/>
                        </a:rPr>
                        <a:t>ยาทำลายพระสุเมรุ</a:t>
                      </a:r>
                      <a:endParaRPr lang="th-TH" sz="2200" dirty="0">
                        <a:latin typeface="4815_KwangMD_Catthai" panose="02000000000000000000" pitchFamily="2" charset="0"/>
                        <a:cs typeface="4815_KwangMD_Catthai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latin typeface="4815_KwangMD_Catthai" panose="02000000000000000000" pitchFamily="2" charset="0"/>
                          <a:cs typeface="4815_KwangMD_Catthai" panose="02000000000000000000" pitchFamily="2" charset="0"/>
                        </a:rPr>
                        <a:t>20,000</a:t>
                      </a:r>
                      <a:endParaRPr lang="th-TH" sz="2200" dirty="0">
                        <a:latin typeface="4815_KwangMD_Catthai" panose="02000000000000000000" pitchFamily="2" charset="0"/>
                        <a:cs typeface="4815_KwangMD_Catthai" panose="02000000000000000000" pitchFamily="2" charset="0"/>
                      </a:endParaRPr>
                    </a:p>
                  </a:txBody>
                  <a:tcPr/>
                </a:tc>
              </a:tr>
              <a:tr h="392930">
                <a:tc>
                  <a:txBody>
                    <a:bodyPr/>
                    <a:lstStyle/>
                    <a:p>
                      <a:pPr algn="ctr"/>
                      <a:r>
                        <a:rPr lang="th-TH" sz="2200" dirty="0" smtClean="0">
                          <a:latin typeface="4815_KwangMD_Catthai" panose="02000000000000000000" pitchFamily="2" charset="0"/>
                          <a:cs typeface="4815_KwangMD_Catthai" panose="02000000000000000000" pitchFamily="2" charset="0"/>
                        </a:rPr>
                        <a:t>ยาทาริดสีดวงทวารและโรคผิวหนัง</a:t>
                      </a:r>
                      <a:endParaRPr lang="th-TH" sz="2200" dirty="0">
                        <a:latin typeface="4815_KwangMD_Catthai" panose="02000000000000000000" pitchFamily="2" charset="0"/>
                        <a:cs typeface="4815_KwangMD_Catthai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latin typeface="4815_KwangMD_Catthai" panose="02000000000000000000" pitchFamily="2" charset="0"/>
                          <a:cs typeface="4815_KwangMD_Catthai" panose="02000000000000000000" pitchFamily="2" charset="0"/>
                        </a:rPr>
                        <a:t>10,000</a:t>
                      </a:r>
                      <a:endParaRPr lang="th-TH" sz="2200" dirty="0">
                        <a:latin typeface="4815_KwangMD_Catthai" panose="02000000000000000000" pitchFamily="2" charset="0"/>
                        <a:cs typeface="4815_KwangMD_Catthai" panose="02000000000000000000" pitchFamily="2" charset="0"/>
                      </a:endParaRPr>
                    </a:p>
                  </a:txBody>
                  <a:tcPr/>
                </a:tc>
              </a:tr>
              <a:tr h="392930">
                <a:tc>
                  <a:txBody>
                    <a:bodyPr/>
                    <a:lstStyle/>
                    <a:p>
                      <a:pPr algn="ctr"/>
                      <a:r>
                        <a:rPr lang="th-TH" sz="2200" dirty="0" smtClean="0">
                          <a:latin typeface="4815_KwangMD_Catthai" panose="02000000000000000000" pitchFamily="2" charset="0"/>
                          <a:cs typeface="4815_KwangMD_Catthai" panose="02000000000000000000" pitchFamily="2" charset="0"/>
                        </a:rPr>
                        <a:t>ยาอัม</a:t>
                      </a:r>
                      <a:r>
                        <a:rPr lang="th-TH" sz="2200" dirty="0" err="1" smtClean="0">
                          <a:latin typeface="4815_KwangMD_Catthai" panose="02000000000000000000" pitchFamily="2" charset="0"/>
                          <a:cs typeface="4815_KwangMD_Catthai" panose="02000000000000000000" pitchFamily="2" charset="0"/>
                        </a:rPr>
                        <a:t>ฤตย์</a:t>
                      </a:r>
                      <a:r>
                        <a:rPr lang="th-TH" sz="2200" dirty="0" smtClean="0">
                          <a:latin typeface="4815_KwangMD_Catthai" panose="02000000000000000000" pitchFamily="2" charset="0"/>
                          <a:cs typeface="4815_KwangMD_Catthai" panose="02000000000000000000" pitchFamily="2" charset="0"/>
                        </a:rPr>
                        <a:t>โอสถ</a:t>
                      </a:r>
                      <a:endParaRPr lang="th-TH" sz="2200" dirty="0">
                        <a:latin typeface="4815_KwangMD_Catthai" panose="02000000000000000000" pitchFamily="2" charset="0"/>
                        <a:cs typeface="4815_KwangMD_Catthai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latin typeface="4815_KwangMD_Catthai" panose="02000000000000000000" pitchFamily="2" charset="0"/>
                          <a:cs typeface="4815_KwangMD_Catthai" panose="02000000000000000000" pitchFamily="2" charset="0"/>
                        </a:rPr>
                        <a:t>20,000</a:t>
                      </a:r>
                      <a:endParaRPr lang="th-TH" sz="2200" dirty="0">
                        <a:latin typeface="4815_KwangMD_Catthai" panose="02000000000000000000" pitchFamily="2" charset="0"/>
                        <a:cs typeface="4815_KwangMD_Catthai" panose="02000000000000000000" pitchFamily="2" charset="0"/>
                      </a:endParaRPr>
                    </a:p>
                  </a:txBody>
                  <a:tcPr/>
                </a:tc>
              </a:tr>
              <a:tr h="392930">
                <a:tc>
                  <a:txBody>
                    <a:bodyPr/>
                    <a:lstStyle/>
                    <a:p>
                      <a:pPr algn="ctr"/>
                      <a:r>
                        <a:rPr lang="th-TH" sz="2200" dirty="0" smtClean="0">
                          <a:latin typeface="4815_KwangMD_Catthai" panose="02000000000000000000" pitchFamily="2" charset="0"/>
                          <a:cs typeface="4815_KwangMD_Catthai" panose="02000000000000000000" pitchFamily="2" charset="0"/>
                        </a:rPr>
                        <a:t>ยาแก้โรคจิต</a:t>
                      </a:r>
                      <a:endParaRPr lang="th-TH" sz="2200" dirty="0">
                        <a:latin typeface="4815_KwangMD_Catthai" panose="02000000000000000000" pitchFamily="2" charset="0"/>
                        <a:cs typeface="4815_KwangMD_Catthai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latin typeface="4815_KwangMD_Catthai" panose="02000000000000000000" pitchFamily="2" charset="0"/>
                          <a:cs typeface="4815_KwangMD_Catthai" panose="02000000000000000000" pitchFamily="2" charset="0"/>
                        </a:rPr>
                        <a:t>10,000</a:t>
                      </a:r>
                      <a:endParaRPr lang="th-TH" sz="2200" dirty="0">
                        <a:latin typeface="4815_KwangMD_Catthai" panose="02000000000000000000" pitchFamily="2" charset="0"/>
                        <a:cs typeface="4815_KwangMD_Catthai" panose="02000000000000000000" pitchFamily="2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4105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ข้อความ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17410" name="Picture 2" descr="à¸à¸¥à¸à¸²à¸£à¸à¹à¸à¸«à¸²à¸£à¸¹à¸à¸ à¸²à¸à¸ªà¸³à¸«à¸£à¸±à¸ à¸à¸±à¸à¸à¸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370"/>
            <a:ext cx="9144000" cy="5130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8973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xmlns="" id="{8D4F27E8-24B7-46F0-B084-4A3614A219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xmlns="" id="{BD932327-ED1C-4394-AEC5-D8C1071B17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xmlns="" id="{C624FBC1-A8D1-4872-88B5-43E0DFBE7A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296" t="45516" r="16916" b="21620"/>
          <a:stretch/>
        </p:blipFill>
        <p:spPr>
          <a:xfrm>
            <a:off x="10478" y="3061606"/>
            <a:ext cx="1912620" cy="1596389"/>
          </a:xfrm>
          <a:prstGeom prst="rect">
            <a:avLst/>
          </a:prstGeom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xmlns="" id="{F8A55176-3541-4436-9E34-4B778494AA8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000" t="23098" r="30250" b="8196"/>
          <a:stretch/>
        </p:blipFill>
        <p:spPr>
          <a:xfrm>
            <a:off x="1992631" y="12584"/>
            <a:ext cx="7140893" cy="5118333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xmlns="" id="{EA06810A-5DA2-449F-8723-72EC4AC4871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6756"/>
          <a:stretch/>
        </p:blipFill>
        <p:spPr>
          <a:xfrm>
            <a:off x="10479" y="12585"/>
            <a:ext cx="1971675" cy="299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948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xmlns="" id="{D0C2E654-0A51-4CCF-8E5C-9B41D20B6A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028" y="681541"/>
            <a:ext cx="8229600" cy="798232"/>
          </a:xfrm>
        </p:spPr>
        <p:txBody>
          <a:bodyPr>
            <a:normAutofit/>
          </a:bodyPr>
          <a:lstStyle/>
          <a:p>
            <a:r>
              <a:rPr lang="th-TH" sz="1800" b="1" dirty="0"/>
              <a:t>สำนักงานสาธารณสุขจังหวัดสกลนคร ร่วมกับ </a:t>
            </a:r>
            <a:r>
              <a:rPr lang="en-US" sz="1800" b="1" dirty="0"/>
              <a:t>3</a:t>
            </a:r>
            <a:r>
              <a:rPr lang="th-TH" sz="1800" b="1" dirty="0"/>
              <a:t> มหาวิทยาลัยและชมรมหมอพื้นบ้าน</a:t>
            </a:r>
          </a:p>
        </p:txBody>
      </p:sp>
      <p:sp>
        <p:nvSpPr>
          <p:cNvPr id="5" name="ชื่อเรื่อง 1">
            <a:extLst>
              <a:ext uri="{FF2B5EF4-FFF2-40B4-BE49-F238E27FC236}">
                <a16:creationId xmlns:a16="http://schemas.microsoft.com/office/drawing/2014/main" xmlns="" id="{7D004933-72CC-4B08-95D9-4B7D56C29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81940" y="188206"/>
            <a:ext cx="9144000" cy="600968"/>
          </a:xfrm>
        </p:spPr>
        <p:txBody>
          <a:bodyPr/>
          <a:lstStyle/>
          <a:p>
            <a:pPr algn="ctr"/>
            <a:r>
              <a:rPr lang="th-TH" sz="2400" dirty="0">
                <a:solidFill>
                  <a:schemeClr val="tx1"/>
                </a:solidFill>
              </a:rPr>
              <a:t>สังคยานาพืชสมุนไพรในตำรับ</a:t>
            </a:r>
            <a:r>
              <a:rPr lang="th-TH" sz="2400" dirty="0" smtClean="0">
                <a:solidFill>
                  <a:schemeClr val="tx1"/>
                </a:solidFill>
              </a:rPr>
              <a:t>กัญชา</a:t>
            </a:r>
            <a:r>
              <a:rPr lang="en-US" sz="2400" dirty="0" smtClean="0">
                <a:solidFill>
                  <a:schemeClr val="tx1"/>
                </a:solidFill>
              </a:rPr>
              <a:t> 96 </a:t>
            </a:r>
            <a:r>
              <a:rPr lang="th-TH" sz="2400" dirty="0">
                <a:solidFill>
                  <a:schemeClr val="tx1"/>
                </a:solidFill>
              </a:rPr>
              <a:t>ตัว</a:t>
            </a:r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xmlns="" id="{D11B174B-C2E8-4717-AD4D-1BBC6263F4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7674" y="66448"/>
            <a:ext cx="1257299" cy="831116"/>
          </a:xfrm>
          <a:prstGeom prst="rect">
            <a:avLst/>
          </a:prstGeom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xmlns="" id="{50A3BEB4-BF56-4EA5-AF5E-6E58631B85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000" t="26644" r="23750" b="10815"/>
          <a:stretch/>
        </p:blipFill>
        <p:spPr>
          <a:xfrm>
            <a:off x="220980" y="1308832"/>
            <a:ext cx="4259580" cy="3153128"/>
          </a:xfrm>
          <a:prstGeom prst="rect">
            <a:avLst/>
          </a:prstGeom>
        </p:spPr>
      </p:pic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xmlns="" id="{F081191D-8B69-4CC7-AD1D-6B28903BCC2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972" t="26151" r="27560" b="5703"/>
          <a:stretch/>
        </p:blipFill>
        <p:spPr>
          <a:xfrm>
            <a:off x="4594592" y="1308832"/>
            <a:ext cx="4373880" cy="3153128"/>
          </a:xfrm>
          <a:prstGeom prst="rect">
            <a:avLst/>
          </a:prstGeom>
        </p:spPr>
      </p:pic>
      <p:sp>
        <p:nvSpPr>
          <p:cNvPr id="13" name="ตัวแทนเนื้อหา 2">
            <a:extLst>
              <a:ext uri="{FF2B5EF4-FFF2-40B4-BE49-F238E27FC236}">
                <a16:creationId xmlns:a16="http://schemas.microsoft.com/office/drawing/2014/main" xmlns="" id="{BD100B70-991A-441D-A2DB-9F70C3B9BC23}"/>
              </a:ext>
            </a:extLst>
          </p:cNvPr>
          <p:cNvSpPr txBox="1">
            <a:spLocks/>
          </p:cNvSpPr>
          <p:nvPr/>
        </p:nvSpPr>
        <p:spPr>
          <a:xfrm>
            <a:off x="539552" y="4256598"/>
            <a:ext cx="7642860" cy="79823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1800" b="1" dirty="0"/>
              <a:t>เพื่อคัดเลือกสายพันธุ์ที่ถูกต้อง ในการสนับสนุนเกษตรกรปลูกในแปลงอินทรีย์</a:t>
            </a:r>
          </a:p>
        </p:txBody>
      </p:sp>
    </p:spTree>
    <p:extLst>
      <p:ext uri="{BB962C8B-B14F-4D97-AF65-F5344CB8AC3E}">
        <p14:creationId xmlns:p14="http://schemas.microsoft.com/office/powerpoint/2010/main" val="4224082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xmlns="" id="{2731C0F1-8E92-45CA-9C31-84C4106183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01016"/>
            <a:ext cx="2478332" cy="601602"/>
          </a:xfrm>
        </p:spPr>
        <p:txBody>
          <a:bodyPr>
            <a:noAutofit/>
          </a:bodyPr>
          <a:lstStyle/>
          <a:p>
            <a:pPr algn="ctr"/>
            <a:r>
              <a:rPr lang="th-TH" sz="3200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ถอด</a:t>
            </a:r>
            <a:br>
              <a:rPr lang="th-TH" sz="3200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</a:br>
            <a:r>
              <a:rPr lang="th-TH" sz="3200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องค์ความรู้หมอพื้นบ้าน</a:t>
            </a:r>
            <a:br>
              <a:rPr lang="th-TH" sz="3200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</a:br>
            <a:r>
              <a:rPr lang="th-TH" sz="3200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การสกัดน้ำมันกัญชา และตำรับ</a:t>
            </a:r>
            <a:r>
              <a:rPr lang="th-TH" sz="3200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กัญชาของหมอพื้นบ้าน </a:t>
            </a:r>
            <a:r>
              <a:rPr lang="en-US" sz="3200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/>
            </a:r>
            <a:br>
              <a:rPr lang="en-US" sz="3200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</a:br>
            <a:r>
              <a:rPr lang="en-US" sz="3200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15 </a:t>
            </a:r>
            <a:r>
              <a:rPr lang="th-TH" sz="3200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ตำรับ</a:t>
            </a:r>
            <a:endParaRPr lang="th-TH" sz="3200" dirty="0">
              <a:solidFill>
                <a:schemeClr val="tx1"/>
              </a:solidFill>
              <a:latin typeface="Angsana New" pitchFamily="18" charset="-34"/>
              <a:cs typeface="Angsana New" pitchFamily="18" charset="-34"/>
            </a:endParaRPr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xmlns="" id="{7C7CFDBD-D232-4E29-8E16-54E5906EB7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3808" y="74411"/>
            <a:ext cx="5544616" cy="4994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656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xmlns="" id="{D0C2E654-0A51-4CCF-8E5C-9B41D20B6A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28567"/>
            <a:ext cx="8229600" cy="838635"/>
          </a:xfrm>
        </p:spPr>
        <p:txBody>
          <a:bodyPr>
            <a:normAutofit/>
          </a:bodyPr>
          <a:lstStyle/>
          <a:p>
            <a:r>
              <a:rPr lang="th-TH" sz="2000" b="1" dirty="0"/>
              <a:t>หน่วยงานหลัก สำนักงานสาธารณสุขจังหวัดสกลนคร</a:t>
            </a:r>
          </a:p>
          <a:p>
            <a:endParaRPr lang="th-TH" sz="1800" dirty="0"/>
          </a:p>
        </p:txBody>
      </p:sp>
      <p:sp>
        <p:nvSpPr>
          <p:cNvPr id="5" name="ชื่อเรื่อง 1">
            <a:extLst>
              <a:ext uri="{FF2B5EF4-FFF2-40B4-BE49-F238E27FC236}">
                <a16:creationId xmlns:a16="http://schemas.microsoft.com/office/drawing/2014/main" xmlns="" id="{7D004933-72CC-4B08-95D9-4B7D56C29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80528" y="134849"/>
            <a:ext cx="9144000" cy="600968"/>
          </a:xfrm>
        </p:spPr>
        <p:txBody>
          <a:bodyPr/>
          <a:lstStyle/>
          <a:p>
            <a:pPr algn="ctr"/>
            <a:r>
              <a:rPr lang="th-TH" dirty="0">
                <a:solidFill>
                  <a:schemeClr val="tx1"/>
                </a:solidFill>
              </a:rPr>
              <a:t>การเตรียมการด้านบุคลากร</a:t>
            </a:r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xmlns="" id="{D11B174B-C2E8-4717-AD4D-1BBC6263F4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8122" y="642938"/>
            <a:ext cx="1257299" cy="750534"/>
          </a:xfrm>
          <a:prstGeom prst="rect">
            <a:avLst/>
          </a:prstGeom>
        </p:spPr>
      </p:pic>
      <p:sp>
        <p:nvSpPr>
          <p:cNvPr id="7" name="สี่เหลี่ยมผืนผ้า 6">
            <a:extLst>
              <a:ext uri="{FF2B5EF4-FFF2-40B4-BE49-F238E27FC236}">
                <a16:creationId xmlns:a16="http://schemas.microsoft.com/office/drawing/2014/main" xmlns="" id="{057E65B8-F6FF-4BF6-85B7-3CFE39D367F1}"/>
              </a:ext>
            </a:extLst>
          </p:cNvPr>
          <p:cNvSpPr/>
          <p:nvPr/>
        </p:nvSpPr>
        <p:spPr>
          <a:xfrm>
            <a:off x="457200" y="1243905"/>
            <a:ext cx="8291264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 latinLnBrk="0"/>
            <a:r>
              <a:rPr lang="en-US" sz="2800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sz="2400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1.</a:t>
            </a:r>
            <a:r>
              <a:rPr lang="th-TH" sz="2400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 สร้างความเข้าใจเรื่องกฎหมาย</a:t>
            </a:r>
          </a:p>
          <a:p>
            <a:pPr defTabSz="685800" latinLnBrk="0"/>
            <a:r>
              <a:rPr lang="en-US" sz="2400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 2.</a:t>
            </a:r>
            <a:r>
              <a:rPr lang="th-TH" sz="2400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อบรมหลักสูตรการใช้กัญชาทางการแพทย์แผนไทย สำหรับผู้ประกอบ</a:t>
            </a:r>
            <a:r>
              <a:rPr lang="th-TH" sz="2400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วิชาชีพ</a:t>
            </a:r>
          </a:p>
          <a:p>
            <a:pPr defTabSz="685800" latinLnBrk="0"/>
            <a:r>
              <a:rPr lang="th-TH" sz="2400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400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   แพทย์แผน</a:t>
            </a:r>
            <a:r>
              <a:rPr lang="th-TH" sz="2400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ไทย  แพทย์แผนไทยประยุกต์ และหมอพื้นบ้าน (ค</a:t>
            </a:r>
            <a:r>
              <a:rPr lang="th-TH" sz="2400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)</a:t>
            </a:r>
            <a:endParaRPr lang="th-TH" sz="2400" b="1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xmlns="" id="{FA8BE671-8826-4B9F-AAFC-913C32C6E9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2732122"/>
            <a:ext cx="4063862" cy="2351072"/>
          </a:xfrm>
          <a:prstGeom prst="rect">
            <a:avLst/>
          </a:prstGeom>
        </p:spPr>
      </p:pic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xmlns="" id="{66B80BAB-D22E-4878-89DE-26A24D820D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9851" y="2724059"/>
            <a:ext cx="4032448" cy="2351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409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3200" dirty="0" smtClean="0"/>
              <a:t>คลินิกกัญชา จังหวัดสกลนคร</a:t>
            </a:r>
            <a:endParaRPr lang="th-TH" sz="3200" dirty="0"/>
          </a:p>
        </p:txBody>
      </p:sp>
      <p:graphicFrame>
        <p:nvGraphicFramePr>
          <p:cNvPr id="5" name="ตัวแทนเนื้อหา 4"/>
          <p:cNvGraphicFramePr>
            <a:graphicFrameLocks noGrp="1"/>
          </p:cNvGraphicFramePr>
          <p:nvPr>
            <p:ph idx="10"/>
            <p:extLst>
              <p:ext uri="{D42A27DB-BD31-4B8C-83A1-F6EECF244321}">
                <p14:modId xmlns:p14="http://schemas.microsoft.com/office/powerpoint/2010/main" val="2240057004"/>
              </p:ext>
            </p:extLst>
          </p:nvPr>
        </p:nvGraphicFramePr>
        <p:xfrm>
          <a:off x="467544" y="987574"/>
          <a:ext cx="8136904" cy="3484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5455"/>
                <a:gridCol w="2521049"/>
                <a:gridCol w="1800200"/>
                <a:gridCol w="18002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dirty="0" smtClean="0">
                          <a:latin typeface="Angsana New" pitchFamily="18" charset="-34"/>
                          <a:cs typeface="Angsana New" pitchFamily="18" charset="-34"/>
                        </a:rPr>
                        <a:t>โรงพยาบาล</a:t>
                      </a:r>
                      <a:endParaRPr lang="th-TH" dirty="0"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dirty="0" smtClean="0">
                          <a:latin typeface="Angsana New" pitchFamily="18" charset="-34"/>
                          <a:cs typeface="Angsana New" pitchFamily="18" charset="-34"/>
                        </a:rPr>
                        <a:t>การให้บริการ</a:t>
                      </a:r>
                      <a:endParaRPr lang="th-TH" dirty="0"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dirty="0" smtClean="0">
                          <a:latin typeface="Angsana New" pitchFamily="18" charset="-34"/>
                          <a:cs typeface="Angsana New" pitchFamily="18" charset="-34"/>
                        </a:rPr>
                        <a:t>วัน เวลา ให้บริการ</a:t>
                      </a:r>
                      <a:endParaRPr lang="th-TH" dirty="0"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dirty="0" smtClean="0">
                          <a:latin typeface="Angsana New" pitchFamily="18" charset="-34"/>
                          <a:cs typeface="Angsana New" pitchFamily="18" charset="-34"/>
                        </a:rPr>
                        <a:t>ข้อมูลจำนวนผู้ป่วย</a:t>
                      </a:r>
                      <a:endParaRPr lang="th-TH" dirty="0"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h-TH" sz="1800" b="0" i="0" u="none" strike="noStrike" kern="1200" baseline="0" dirty="0" smtClean="0">
                          <a:solidFill>
                            <a:schemeClr val="dk1"/>
                          </a:solidFill>
                          <a:latin typeface="Angsana New" pitchFamily="18" charset="-34"/>
                          <a:ea typeface="+mn-ea"/>
                          <a:cs typeface="Angsana New" pitchFamily="18" charset="-34"/>
                        </a:rPr>
                        <a:t>โรงพยาบาลพระอาจารย์</a:t>
                      </a:r>
                      <a:r>
                        <a:rPr lang="th-TH" sz="1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Angsana New" pitchFamily="18" charset="-34"/>
                          <a:ea typeface="+mn-ea"/>
                          <a:cs typeface="Angsana New" pitchFamily="18" charset="-34"/>
                        </a:rPr>
                        <a:t>ฝั้น</a:t>
                      </a:r>
                      <a:r>
                        <a:rPr lang="th-TH" sz="1800" b="0" i="0" u="none" strike="noStrike" kern="1200" baseline="0" dirty="0" smtClean="0">
                          <a:solidFill>
                            <a:schemeClr val="dk1"/>
                          </a:solidFill>
                          <a:latin typeface="Angsana New" pitchFamily="18" charset="-34"/>
                          <a:ea typeface="+mn-ea"/>
                          <a:cs typeface="Angsana New" pitchFamily="18" charset="-34"/>
                        </a:rPr>
                        <a:t> อาจาโร 	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1800" b="0" i="0" u="none" strike="noStrike" kern="1200" baseline="0" dirty="0" smtClean="0">
                          <a:solidFill>
                            <a:schemeClr val="dk1"/>
                          </a:solidFill>
                          <a:latin typeface="Angsana New" pitchFamily="18" charset="-34"/>
                          <a:ea typeface="+mn-ea"/>
                          <a:cs typeface="Angsana New" pitchFamily="18" charset="-34"/>
                        </a:rPr>
                        <a:t>น้ำมันกัญชาตำรับหมอเดชา, ตำรับยาแผนไทยที่มีกัญชา     16 ตำรับ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1800" b="0" i="0" u="none" strike="noStrike" kern="1200" baseline="0" dirty="0" smtClean="0">
                          <a:solidFill>
                            <a:schemeClr val="dk1"/>
                          </a:solidFill>
                          <a:latin typeface="Angsana New" pitchFamily="18" charset="-34"/>
                          <a:ea typeface="+mn-ea"/>
                          <a:cs typeface="Angsana New" pitchFamily="18" charset="-34"/>
                        </a:rPr>
                        <a:t>ทุกวันอังคาร </a:t>
                      </a:r>
                    </a:p>
                    <a:p>
                      <a:r>
                        <a:rPr lang="th-TH" sz="1800" b="0" i="0" u="none" strike="noStrike" kern="1200" baseline="0" dirty="0" smtClean="0">
                          <a:solidFill>
                            <a:schemeClr val="dk1"/>
                          </a:solidFill>
                          <a:latin typeface="Angsana New" pitchFamily="18" charset="-34"/>
                          <a:ea typeface="+mn-ea"/>
                          <a:cs typeface="Angsana New" pitchFamily="18" charset="-34"/>
                        </a:rPr>
                        <a:t>เวลา 08.00 – 16.00 น. 	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ngsana New" pitchFamily="18" charset="-34"/>
                          <a:cs typeface="Angsana New" pitchFamily="18" charset="-34"/>
                        </a:rPr>
                        <a:t>187</a:t>
                      </a:r>
                    </a:p>
                    <a:p>
                      <a:r>
                        <a:rPr lang="en-US" dirty="0" smtClean="0">
                          <a:latin typeface="Angsana New" pitchFamily="18" charset="-34"/>
                          <a:cs typeface="Angsana New" pitchFamily="18" charset="-34"/>
                        </a:rPr>
                        <a:t>(</a:t>
                      </a:r>
                      <a:r>
                        <a:rPr lang="th-TH" dirty="0" smtClean="0">
                          <a:latin typeface="Angsana New" pitchFamily="18" charset="-34"/>
                          <a:cs typeface="Angsana New" pitchFamily="18" charset="-34"/>
                        </a:rPr>
                        <a:t>ณ</a:t>
                      </a:r>
                      <a:r>
                        <a:rPr lang="th-TH" baseline="0" dirty="0" smtClean="0">
                          <a:latin typeface="Angsana New" pitchFamily="18" charset="-34"/>
                          <a:cs typeface="Angsana New" pitchFamily="18" charset="-34"/>
                        </a:rPr>
                        <a:t> </a:t>
                      </a:r>
                      <a:r>
                        <a:rPr lang="en-US" baseline="0" dirty="0" smtClean="0">
                          <a:latin typeface="Angsana New" pitchFamily="18" charset="-34"/>
                          <a:cs typeface="Angsana New" pitchFamily="18" charset="-34"/>
                        </a:rPr>
                        <a:t>8 </a:t>
                      </a:r>
                      <a:r>
                        <a:rPr lang="th-TH" baseline="0" dirty="0" smtClean="0">
                          <a:latin typeface="Angsana New" pitchFamily="18" charset="-34"/>
                          <a:cs typeface="Angsana New" pitchFamily="18" charset="-34"/>
                        </a:rPr>
                        <a:t>พ.ย. </a:t>
                      </a:r>
                      <a:r>
                        <a:rPr lang="en-US" baseline="0" dirty="0" smtClean="0">
                          <a:latin typeface="Angsana New" pitchFamily="18" charset="-34"/>
                          <a:cs typeface="Angsana New" pitchFamily="18" charset="-34"/>
                        </a:rPr>
                        <a:t>62)</a:t>
                      </a:r>
                      <a:endParaRPr lang="th-TH" dirty="0"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h-TH" sz="1800" b="0" i="0" u="none" strike="noStrike" kern="1200" baseline="0" dirty="0" smtClean="0">
                          <a:solidFill>
                            <a:schemeClr val="dk1"/>
                          </a:solidFill>
                          <a:latin typeface="Angsana New" pitchFamily="18" charset="-34"/>
                          <a:ea typeface="+mn-ea"/>
                          <a:cs typeface="Angsana New" pitchFamily="18" charset="-34"/>
                        </a:rPr>
                        <a:t>โรงพยาบาลวานรนิวาส	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1800" b="0" i="0" u="none" strike="noStrike" kern="1200" baseline="0" dirty="0" smtClean="0">
                          <a:solidFill>
                            <a:schemeClr val="dk1"/>
                          </a:solidFill>
                          <a:latin typeface="Angsana New" pitchFamily="18" charset="-34"/>
                          <a:ea typeface="+mn-ea"/>
                          <a:cs typeface="Angsana New" pitchFamily="18" charset="-34"/>
                        </a:rPr>
                        <a:t>น้ำมันกัญชาตำรับหมอเดชา</a:t>
                      </a:r>
                      <a:endParaRPr lang="th-TH" dirty="0"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1800" b="0" i="0" u="none" strike="noStrike" kern="1200" baseline="0" dirty="0" smtClean="0">
                          <a:solidFill>
                            <a:schemeClr val="dk1"/>
                          </a:solidFill>
                          <a:latin typeface="Angsana New" pitchFamily="18" charset="-34"/>
                          <a:ea typeface="+mn-ea"/>
                          <a:cs typeface="Angsana New" pitchFamily="18" charset="-34"/>
                        </a:rPr>
                        <a:t>ทุกวันพุธ </a:t>
                      </a:r>
                    </a:p>
                    <a:p>
                      <a:r>
                        <a:rPr lang="th-TH" sz="1800" b="0" i="0" u="none" strike="noStrike" kern="1200" baseline="0" dirty="0" smtClean="0">
                          <a:solidFill>
                            <a:schemeClr val="dk1"/>
                          </a:solidFill>
                          <a:latin typeface="Angsana New" pitchFamily="18" charset="-34"/>
                          <a:ea typeface="+mn-ea"/>
                          <a:cs typeface="Angsana New" pitchFamily="18" charset="-34"/>
                        </a:rPr>
                        <a:t>เวลา 13.00 – 16.00 น	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ngsana New" pitchFamily="18" charset="-34"/>
                          <a:cs typeface="Angsana New" pitchFamily="18" charset="-34"/>
                        </a:rPr>
                        <a:t>36</a:t>
                      </a:r>
                    </a:p>
                    <a:p>
                      <a:r>
                        <a:rPr lang="en-US" dirty="0" smtClean="0">
                          <a:latin typeface="Angsana New" pitchFamily="18" charset="-34"/>
                          <a:cs typeface="Angsana New" pitchFamily="18" charset="-34"/>
                        </a:rPr>
                        <a:t>(</a:t>
                      </a:r>
                      <a:r>
                        <a:rPr lang="th-TH" dirty="0" smtClean="0">
                          <a:latin typeface="Angsana New" pitchFamily="18" charset="-34"/>
                          <a:cs typeface="Angsana New" pitchFamily="18" charset="-34"/>
                        </a:rPr>
                        <a:t>ณ</a:t>
                      </a:r>
                      <a:r>
                        <a:rPr lang="th-TH" baseline="0" dirty="0" smtClean="0">
                          <a:latin typeface="Angsana New" pitchFamily="18" charset="-34"/>
                          <a:cs typeface="Angsana New" pitchFamily="18" charset="-34"/>
                        </a:rPr>
                        <a:t> </a:t>
                      </a:r>
                      <a:r>
                        <a:rPr lang="en-US" baseline="0" dirty="0" smtClean="0">
                          <a:latin typeface="Angsana New" pitchFamily="18" charset="-34"/>
                          <a:cs typeface="Angsana New" pitchFamily="18" charset="-34"/>
                        </a:rPr>
                        <a:t>18 </a:t>
                      </a:r>
                      <a:r>
                        <a:rPr lang="th-TH" baseline="0" dirty="0" smtClean="0">
                          <a:latin typeface="Angsana New" pitchFamily="18" charset="-34"/>
                          <a:cs typeface="Angsana New" pitchFamily="18" charset="-34"/>
                        </a:rPr>
                        <a:t>พ.ย. </a:t>
                      </a:r>
                      <a:r>
                        <a:rPr lang="en-US" baseline="0" dirty="0" smtClean="0">
                          <a:latin typeface="Angsana New" pitchFamily="18" charset="-34"/>
                          <a:cs typeface="Angsana New" pitchFamily="18" charset="-34"/>
                        </a:rPr>
                        <a:t>62)</a:t>
                      </a:r>
                      <a:endParaRPr lang="th-TH" dirty="0" smtClean="0"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h-TH" sz="1800" b="0" i="0" u="none" strike="noStrike" kern="1200" baseline="0" dirty="0" smtClean="0">
                          <a:solidFill>
                            <a:schemeClr val="dk1"/>
                          </a:solidFill>
                          <a:latin typeface="Angsana New" pitchFamily="18" charset="-34"/>
                          <a:ea typeface="+mn-ea"/>
                          <a:cs typeface="Angsana New" pitchFamily="18" charset="-34"/>
                        </a:rPr>
                        <a:t>โรงพยาบาลสมเด็จพระยุพราชสว่างแดนดิน 	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1800" b="0" i="0" u="none" strike="noStrike" kern="1200" baseline="0" dirty="0" smtClean="0">
                          <a:solidFill>
                            <a:schemeClr val="dk1"/>
                          </a:solidFill>
                          <a:latin typeface="Angsana New" pitchFamily="18" charset="-34"/>
                          <a:ea typeface="+mn-ea"/>
                          <a:cs typeface="Angsana New" pitchFamily="18" charset="-34"/>
                        </a:rPr>
                        <a:t>น้ำมันกัญชาตำรับหมอเดชา</a:t>
                      </a:r>
                      <a:endParaRPr lang="th-TH" dirty="0"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1800" b="0" i="0" u="none" strike="noStrike" kern="1200" baseline="0" dirty="0" smtClean="0">
                          <a:solidFill>
                            <a:schemeClr val="dk1"/>
                          </a:solidFill>
                          <a:latin typeface="Angsana New" pitchFamily="18" charset="-34"/>
                          <a:ea typeface="+mn-ea"/>
                          <a:cs typeface="Angsana New" pitchFamily="18" charset="-34"/>
                        </a:rPr>
                        <a:t>ทุกวันจันทร์ </a:t>
                      </a:r>
                    </a:p>
                    <a:p>
                      <a:r>
                        <a:rPr lang="th-TH" sz="1800" b="0" i="0" u="none" strike="noStrike" kern="1200" baseline="0" dirty="0" smtClean="0">
                          <a:solidFill>
                            <a:schemeClr val="dk1"/>
                          </a:solidFill>
                          <a:latin typeface="Angsana New" pitchFamily="18" charset="-34"/>
                          <a:ea typeface="+mn-ea"/>
                          <a:cs typeface="Angsana New" pitchFamily="18" charset="-34"/>
                        </a:rPr>
                        <a:t>เวลา 08.00 – 16.00 น.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ngsana New" pitchFamily="18" charset="-34"/>
                          <a:cs typeface="Angsana New" pitchFamily="18" charset="-34"/>
                        </a:rPr>
                        <a:t>37</a:t>
                      </a:r>
                    </a:p>
                    <a:p>
                      <a:r>
                        <a:rPr lang="en-US" dirty="0" smtClean="0">
                          <a:latin typeface="Angsana New" pitchFamily="18" charset="-34"/>
                          <a:cs typeface="Angsana New" pitchFamily="18" charset="-34"/>
                        </a:rPr>
                        <a:t>(</a:t>
                      </a:r>
                      <a:r>
                        <a:rPr lang="th-TH" dirty="0" smtClean="0">
                          <a:latin typeface="Angsana New" pitchFamily="18" charset="-34"/>
                          <a:cs typeface="Angsana New" pitchFamily="18" charset="-34"/>
                        </a:rPr>
                        <a:t>ณ</a:t>
                      </a:r>
                      <a:r>
                        <a:rPr lang="th-TH" baseline="0" dirty="0" smtClean="0">
                          <a:latin typeface="Angsana New" pitchFamily="18" charset="-34"/>
                          <a:cs typeface="Angsana New" pitchFamily="18" charset="-34"/>
                        </a:rPr>
                        <a:t> </a:t>
                      </a:r>
                      <a:r>
                        <a:rPr lang="en-US" baseline="0" dirty="0" smtClean="0">
                          <a:latin typeface="Angsana New" pitchFamily="18" charset="-34"/>
                          <a:cs typeface="Angsana New" pitchFamily="18" charset="-34"/>
                        </a:rPr>
                        <a:t>18 </a:t>
                      </a:r>
                      <a:r>
                        <a:rPr lang="th-TH" baseline="0" dirty="0" smtClean="0">
                          <a:latin typeface="Angsana New" pitchFamily="18" charset="-34"/>
                          <a:cs typeface="Angsana New" pitchFamily="18" charset="-34"/>
                        </a:rPr>
                        <a:t>พ.ย. </a:t>
                      </a:r>
                      <a:r>
                        <a:rPr lang="en-US" baseline="0" dirty="0" smtClean="0">
                          <a:latin typeface="Angsana New" pitchFamily="18" charset="-34"/>
                          <a:cs typeface="Angsana New" pitchFamily="18" charset="-34"/>
                        </a:rPr>
                        <a:t>62)</a:t>
                      </a:r>
                      <a:endParaRPr lang="th-TH" dirty="0" smtClean="0">
                        <a:latin typeface="Angsana New" pitchFamily="18" charset="-34"/>
                        <a:cs typeface="Angsana New" pitchFamily="18" charset="-34"/>
                      </a:endParaRPr>
                    </a:p>
                    <a:p>
                      <a:endParaRPr lang="th-TH" dirty="0"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h-TH" sz="1800" b="0" i="0" u="none" strike="noStrike" kern="1200" baseline="0" dirty="0" smtClean="0">
                          <a:solidFill>
                            <a:schemeClr val="dk1"/>
                          </a:solidFill>
                          <a:latin typeface="Angsana New" pitchFamily="18" charset="-34"/>
                          <a:ea typeface="+mn-ea"/>
                          <a:cs typeface="Angsana New" pitchFamily="18" charset="-34"/>
                        </a:rPr>
                        <a:t>โรงพยาบาลสกลนคร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dirty="0" smtClean="0">
                          <a:latin typeface="Angsana New" pitchFamily="18" charset="-34"/>
                          <a:cs typeface="Angsana New" pitchFamily="18" charset="-34"/>
                        </a:rPr>
                        <a:t>เปิดให้บริการ  มกราคม </a:t>
                      </a:r>
                      <a:r>
                        <a:rPr lang="en-US" dirty="0" smtClean="0">
                          <a:latin typeface="Angsana New" pitchFamily="18" charset="-34"/>
                          <a:cs typeface="Angsana New" pitchFamily="18" charset="-34"/>
                        </a:rPr>
                        <a:t>2563</a:t>
                      </a:r>
                      <a:endParaRPr lang="th-TH" dirty="0"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800" b="0" i="0" u="none" strike="noStrike" kern="1200" baseline="0" dirty="0" smtClean="0">
                        <a:solidFill>
                          <a:schemeClr val="dk1"/>
                        </a:solidFill>
                        <a:latin typeface="Angsana New" pitchFamily="18" charset="-34"/>
                        <a:ea typeface="+mn-ea"/>
                        <a:cs typeface="Angsana New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dirty="0"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67625184"/>
      </p:ext>
    </p:extLst>
  </p:cSld>
  <p:clrMapOvr>
    <a:masterClrMapping/>
  </p:clrMapOvr>
</p:sld>
</file>

<file path=ppt/theme/theme1.xml><?xml version="1.0" encoding="utf-8"?>
<a:theme xmlns:a="http://schemas.openxmlformats.org/drawingml/2006/main" name="Cover and End Slide Master">
  <a:themeElements>
    <a:clrScheme name="ALLPPT-COLOR-A0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76B1D1"/>
      </a:accent1>
      <a:accent2>
        <a:srgbClr val="A0C358"/>
      </a:accent2>
      <a:accent3>
        <a:srgbClr val="F3C04A"/>
      </a:accent3>
      <a:accent4>
        <a:srgbClr val="F26D9A"/>
      </a:accent4>
      <a:accent5>
        <a:srgbClr val="57687C"/>
      </a:accent5>
      <a:accent6>
        <a:srgbClr val="CBCBCB"/>
      </a:accent6>
      <a:hlink>
        <a:srgbClr val="0000FF"/>
      </a:hlink>
      <a:folHlink>
        <a:srgbClr val="80008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ection Break Slide Master">
  <a:themeElements>
    <a:clrScheme name="ระดับสีเทา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10108</TotalTime>
  <Words>1951</Words>
  <Application>Microsoft Office PowerPoint</Application>
  <PresentationFormat>นำเสนอทางหน้าจอ (16:9)</PresentationFormat>
  <Paragraphs>336</Paragraphs>
  <Slides>43</Slides>
  <Notes>9</Notes>
  <HiddenSlides>0</HiddenSlides>
  <MMClips>0</MMClips>
  <ScaleCrop>false</ScaleCrop>
  <HeadingPairs>
    <vt:vector size="6" baseType="variant">
      <vt:variant>
        <vt:lpstr>แบบอักษรที่ถูกใช้</vt:lpstr>
      </vt:variant>
      <vt:variant>
        <vt:i4>11</vt:i4>
      </vt:variant>
      <vt:variant>
        <vt:lpstr>ชุดรูปแบบ</vt:lpstr>
      </vt:variant>
      <vt:variant>
        <vt:i4>2</vt:i4>
      </vt:variant>
      <vt:variant>
        <vt:lpstr>ชื่อเรื่องภาพนิ่ง</vt:lpstr>
      </vt:variant>
      <vt:variant>
        <vt:i4>43</vt:i4>
      </vt:variant>
    </vt:vector>
  </HeadingPairs>
  <TitlesOfParts>
    <vt:vector size="56" baseType="lpstr">
      <vt:lpstr>Arial</vt:lpstr>
      <vt:lpstr>Angsana New</vt:lpstr>
      <vt:lpstr>TH SarabunIT๙</vt:lpstr>
      <vt:lpstr>TH NiramitIT๙</vt:lpstr>
      <vt:lpstr>Cordia New</vt:lpstr>
      <vt:lpstr>Malgun Gothic</vt:lpstr>
      <vt:lpstr>Calibri Light</vt:lpstr>
      <vt:lpstr>Arial Unicode MS</vt:lpstr>
      <vt:lpstr>4815_KwangMD_Catthai</vt:lpstr>
      <vt:lpstr>Calibri</vt:lpstr>
      <vt:lpstr>TH SarabunPSK</vt:lpstr>
      <vt:lpstr>Cover and End Slide Master</vt:lpstr>
      <vt:lpstr>Section Break Slide Master</vt:lpstr>
      <vt:lpstr>งานนำเสนอ PowerPoint</vt:lpstr>
      <vt:lpstr>งานนำเสนอ PowerPoint</vt:lpstr>
      <vt:lpstr>การปลูก และการพัฒนาห้องปฏิบัติการเพื่อตรวจวิเคราะห์คุณภาพกัญชา</vt:lpstr>
      <vt:lpstr>การผลิตและควบคุมคุณภาพตำรับยาเข้ากัญชา รพ.พระอาจารย์ฝั้น อาจาโร</vt:lpstr>
      <vt:lpstr>งานนำเสนอ PowerPoint</vt:lpstr>
      <vt:lpstr>สังคยานาพืชสมุนไพรในตำรับกัญชา 96 ตัว</vt:lpstr>
      <vt:lpstr>ถอด องค์ความรู้หมอพื้นบ้าน การสกัดน้ำมันกัญชา และตำรับกัญชาของหมอพื้นบ้าน  15 ตำรับ</vt:lpstr>
      <vt:lpstr>การเตรียมการด้านบุคลากร</vt:lpstr>
      <vt:lpstr>คลินิกกัญชา จังหวัดสกลนคร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การเก็บใบกัญชา ม.ราชมงคลอีสาน วิทยาเขตสกลนคร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Company>Microsoft Corporation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Googlesliesppt.com;allppt.com</dc:creator>
  <cp:lastModifiedBy>Osl3yMz</cp:lastModifiedBy>
  <cp:revision>516</cp:revision>
  <cp:lastPrinted>2018-08-20T23:42:26Z</cp:lastPrinted>
  <dcterms:created xsi:type="dcterms:W3CDTF">2016-11-15T01:04:21Z</dcterms:created>
  <dcterms:modified xsi:type="dcterms:W3CDTF">2019-11-18T12:55:28Z</dcterms:modified>
</cp:coreProperties>
</file>